
<file path=[Content_Types].xml><?xml version="1.0" encoding="utf-8"?>
<Types xmlns="http://schemas.openxmlformats.org/package/2006/content-types">
  <Default Extension="bin" ContentType="application/vnd.openxmlformats-officedocument.oleObject"/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notesSlides/notesSlide53.xml" ContentType="application/vnd.openxmlformats-officedocument.presentationml.notesSlide+xml"/>
  <Override PartName="/ppt/charts/chart7.xml" ContentType="application/vnd.openxmlformats-officedocument.drawingml.chart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>
  <p:sldMasterIdLst>
    <p:sldMasterId id="2147483650" r:id="rId1"/>
  </p:sldMasterIdLst>
  <p:notesMasterIdLst>
    <p:notesMasterId r:id="rId174"/>
  </p:notesMasterIdLst>
  <p:handoutMasterIdLst>
    <p:handoutMasterId r:id="rId175"/>
  </p:handoutMasterIdLst>
  <p:sldIdLst>
    <p:sldId id="277" r:id="rId2"/>
    <p:sldId id="513" r:id="rId3"/>
    <p:sldId id="514" r:id="rId4"/>
    <p:sldId id="515" r:id="rId5"/>
    <p:sldId id="579" r:id="rId6"/>
    <p:sldId id="919" r:id="rId7"/>
    <p:sldId id="933" r:id="rId8"/>
    <p:sldId id="934" r:id="rId9"/>
    <p:sldId id="931" r:id="rId10"/>
    <p:sldId id="932" r:id="rId11"/>
    <p:sldId id="257" r:id="rId12"/>
    <p:sldId id="258" r:id="rId13"/>
    <p:sldId id="259" r:id="rId14"/>
    <p:sldId id="260" r:id="rId15"/>
    <p:sldId id="261" r:id="rId16"/>
    <p:sldId id="263" r:id="rId17"/>
    <p:sldId id="264" r:id="rId18"/>
    <p:sldId id="267" r:id="rId19"/>
    <p:sldId id="791" r:id="rId20"/>
    <p:sldId id="795" r:id="rId21"/>
    <p:sldId id="796" r:id="rId22"/>
    <p:sldId id="797" r:id="rId23"/>
    <p:sldId id="798" r:id="rId24"/>
    <p:sldId id="799" r:id="rId25"/>
    <p:sldId id="837" r:id="rId26"/>
    <p:sldId id="800" r:id="rId27"/>
    <p:sldId id="801" r:id="rId28"/>
    <p:sldId id="802" r:id="rId29"/>
    <p:sldId id="803" r:id="rId30"/>
    <p:sldId id="804" r:id="rId31"/>
    <p:sldId id="805" r:id="rId32"/>
    <p:sldId id="835" r:id="rId33"/>
    <p:sldId id="841" r:id="rId34"/>
    <p:sldId id="840" r:id="rId35"/>
    <p:sldId id="806" r:id="rId36"/>
    <p:sldId id="808" r:id="rId37"/>
    <p:sldId id="1011" r:id="rId38"/>
    <p:sldId id="496" r:id="rId39"/>
    <p:sldId id="497" r:id="rId40"/>
    <p:sldId id="498" r:id="rId41"/>
    <p:sldId id="499" r:id="rId42"/>
    <p:sldId id="1012" r:id="rId43"/>
    <p:sldId id="1013" r:id="rId44"/>
    <p:sldId id="1015" r:id="rId45"/>
    <p:sldId id="1016" r:id="rId46"/>
    <p:sldId id="1018" r:id="rId47"/>
    <p:sldId id="1019" r:id="rId48"/>
    <p:sldId id="1035" r:id="rId49"/>
    <p:sldId id="1072" r:id="rId50"/>
    <p:sldId id="1063" r:id="rId51"/>
    <p:sldId id="1073" r:id="rId52"/>
    <p:sldId id="1074" r:id="rId53"/>
    <p:sldId id="1075" r:id="rId54"/>
    <p:sldId id="1079" r:id="rId55"/>
    <p:sldId id="1076" r:id="rId56"/>
    <p:sldId id="1088" r:id="rId57"/>
    <p:sldId id="1080" r:id="rId58"/>
    <p:sldId id="1066" r:id="rId59"/>
    <p:sldId id="1081" r:id="rId60"/>
    <p:sldId id="1082" r:id="rId61"/>
    <p:sldId id="920" r:id="rId62"/>
    <p:sldId id="923" r:id="rId63"/>
    <p:sldId id="924" r:id="rId64"/>
    <p:sldId id="917" r:id="rId65"/>
    <p:sldId id="918" r:id="rId66"/>
    <p:sldId id="927" r:id="rId67"/>
    <p:sldId id="928" r:id="rId68"/>
    <p:sldId id="922" r:id="rId69"/>
    <p:sldId id="925" r:id="rId70"/>
    <p:sldId id="653" r:id="rId71"/>
    <p:sldId id="508" r:id="rId72"/>
    <p:sldId id="467" r:id="rId73"/>
    <p:sldId id="468" r:id="rId74"/>
    <p:sldId id="910" r:id="rId75"/>
    <p:sldId id="1098" r:id="rId76"/>
    <p:sldId id="297" r:id="rId77"/>
    <p:sldId id="298" r:id="rId78"/>
    <p:sldId id="299" r:id="rId79"/>
    <p:sldId id="343" r:id="rId80"/>
    <p:sldId id="344" r:id="rId81"/>
    <p:sldId id="345" r:id="rId82"/>
    <p:sldId id="346" r:id="rId83"/>
    <p:sldId id="1097" r:id="rId84"/>
    <p:sldId id="396" r:id="rId85"/>
    <p:sldId id="387" r:id="rId86"/>
    <p:sldId id="1089" r:id="rId87"/>
    <p:sldId id="349" r:id="rId88"/>
    <p:sldId id="350" r:id="rId89"/>
    <p:sldId id="351" r:id="rId90"/>
    <p:sldId id="305" r:id="rId91"/>
    <p:sldId id="353" r:id="rId92"/>
    <p:sldId id="354" r:id="rId93"/>
    <p:sldId id="389" r:id="rId94"/>
    <p:sldId id="355" r:id="rId95"/>
    <p:sldId id="356" r:id="rId96"/>
    <p:sldId id="357" r:id="rId97"/>
    <p:sldId id="358" r:id="rId98"/>
    <p:sldId id="359" r:id="rId99"/>
    <p:sldId id="360" r:id="rId100"/>
    <p:sldId id="361" r:id="rId101"/>
    <p:sldId id="362" r:id="rId102"/>
    <p:sldId id="363" r:id="rId103"/>
    <p:sldId id="364" r:id="rId104"/>
    <p:sldId id="365" r:id="rId105"/>
    <p:sldId id="366" r:id="rId106"/>
    <p:sldId id="367" r:id="rId107"/>
    <p:sldId id="368" r:id="rId108"/>
    <p:sldId id="369" r:id="rId109"/>
    <p:sldId id="390" r:id="rId110"/>
    <p:sldId id="371" r:id="rId111"/>
    <p:sldId id="392" r:id="rId112"/>
    <p:sldId id="373" r:id="rId113"/>
    <p:sldId id="374" r:id="rId114"/>
    <p:sldId id="375" r:id="rId115"/>
    <p:sldId id="393" r:id="rId116"/>
    <p:sldId id="377" r:id="rId117"/>
    <p:sldId id="378" r:id="rId118"/>
    <p:sldId id="379" r:id="rId119"/>
    <p:sldId id="278" r:id="rId120"/>
    <p:sldId id="1091" r:id="rId121"/>
    <p:sldId id="516" r:id="rId122"/>
    <p:sldId id="550" r:id="rId123"/>
    <p:sldId id="551" r:id="rId124"/>
    <p:sldId id="553" r:id="rId125"/>
    <p:sldId id="540" r:id="rId126"/>
    <p:sldId id="554" r:id="rId127"/>
    <p:sldId id="1099" r:id="rId128"/>
    <p:sldId id="518" r:id="rId129"/>
    <p:sldId id="519" r:id="rId130"/>
    <p:sldId id="520" r:id="rId131"/>
    <p:sldId id="575" r:id="rId132"/>
    <p:sldId id="521" r:id="rId133"/>
    <p:sldId id="522" r:id="rId134"/>
    <p:sldId id="524" r:id="rId135"/>
    <p:sldId id="523" r:id="rId136"/>
    <p:sldId id="526" r:id="rId137"/>
    <p:sldId id="541" r:id="rId138"/>
    <p:sldId id="542" r:id="rId139"/>
    <p:sldId id="528" r:id="rId140"/>
    <p:sldId id="527" r:id="rId141"/>
    <p:sldId id="529" r:id="rId142"/>
    <p:sldId id="533" r:id="rId143"/>
    <p:sldId id="531" r:id="rId144"/>
    <p:sldId id="534" r:id="rId145"/>
    <p:sldId id="535" r:id="rId146"/>
    <p:sldId id="576" r:id="rId147"/>
    <p:sldId id="537" r:id="rId148"/>
    <p:sldId id="547" r:id="rId149"/>
    <p:sldId id="566" r:id="rId150"/>
    <p:sldId id="567" r:id="rId151"/>
    <p:sldId id="555" r:id="rId152"/>
    <p:sldId id="548" r:id="rId153"/>
    <p:sldId id="544" r:id="rId154"/>
    <p:sldId id="1100" r:id="rId155"/>
    <p:sldId id="1092" r:id="rId156"/>
    <p:sldId id="549" r:id="rId157"/>
    <p:sldId id="546" r:id="rId158"/>
    <p:sldId id="545" r:id="rId159"/>
    <p:sldId id="316" r:id="rId160"/>
    <p:sldId id="1093" r:id="rId161"/>
    <p:sldId id="558" r:id="rId162"/>
    <p:sldId id="1094" r:id="rId163"/>
    <p:sldId id="1095" r:id="rId164"/>
    <p:sldId id="318" r:id="rId165"/>
    <p:sldId id="536" r:id="rId166"/>
    <p:sldId id="538" r:id="rId167"/>
    <p:sldId id="321" r:id="rId168"/>
    <p:sldId id="1096" r:id="rId169"/>
    <p:sldId id="512" r:id="rId170"/>
    <p:sldId id="388" r:id="rId171"/>
    <p:sldId id="1101" r:id="rId172"/>
    <p:sldId id="1102" r:id="rId173"/>
  </p:sldIdLst>
  <p:sldSz cx="12192000" cy="6858000"/>
  <p:notesSz cx="6881813" cy="9296400"/>
  <p:embeddedFontLst>
    <p:embeddedFont>
      <p:font typeface="Abadi MT Condensed" panose="020B0806030101010103" pitchFamily="34" charset="0"/>
      <p:bold r:id="rId176"/>
    </p:embeddedFont>
    <p:embeddedFont>
      <p:font typeface="Arial Black" panose="020B0A04020102090204" pitchFamily="34" charset="0"/>
      <p:bold r:id="rId177"/>
      <p:italic r:id="rId178"/>
    </p:embeddedFont>
    <p:embeddedFont>
      <p:font typeface="Arial Narrow" panose="020B0606020202030204" pitchFamily="34" charset="0"/>
      <p:regular r:id="rId179"/>
      <p:bold r:id="rId180"/>
      <p:italic r:id="rId181"/>
      <p:boldItalic r:id="rId182"/>
    </p:embeddedFont>
    <p:embeddedFont>
      <p:font typeface="Arial Unicode MS" panose="020B0604020202020204" pitchFamily="34" charset="-128"/>
      <p:regular r:id="rId183"/>
    </p:embeddedFont>
    <p:embeddedFont>
      <p:font typeface="Bazooka" pitchFamily="2" charset="0"/>
      <p:regular r:id="rId184"/>
    </p:embeddedFont>
    <p:embeddedFont>
      <p:font typeface="Cambria Math" panose="02040503050406030204" pitchFamily="18" charset="0"/>
      <p:regular r:id="rId185"/>
    </p:embeddedFont>
    <p:embeddedFont>
      <p:font typeface="Comic Sans MS" panose="030F0702030302020204" pitchFamily="66" charset="0"/>
      <p:regular r:id="rId186"/>
      <p:bold r:id="rId187"/>
      <p:italic r:id="rId188"/>
      <p:boldItalic r:id="rId189"/>
    </p:embeddedFont>
    <p:embeddedFont>
      <p:font typeface="Times" panose="02020603050405020304" pitchFamily="18" charset="0"/>
      <p:regular r:id="rId190"/>
      <p:bold r:id="rId191"/>
      <p:italic r:id="rId192"/>
      <p:boldItalic r:id="rId193"/>
    </p:embeddedFont>
    <p:embeddedFont>
      <p:font typeface="Verdana" panose="020B0604030504040204" pitchFamily="34" charset="0"/>
      <p:regular r:id="rId194"/>
      <p:bold r:id="rId195"/>
      <p:italic r:id="rId196"/>
      <p:boldItalic r:id="rId197"/>
    </p:embeddedFont>
  </p:embeddedFont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Verdana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Verdana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Verdana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Verdana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Verdana" pitchFamily="34" charset="0"/>
        <a:ea typeface="+mn-ea"/>
        <a:cs typeface="+mn-cs"/>
      </a:defRPr>
    </a:lvl5pPr>
    <a:lvl6pPr marL="2286000" algn="l" defTabSz="914400" rtl="0" eaLnBrk="1" latinLnBrk="0" hangingPunct="1">
      <a:defRPr sz="2400" b="1" kern="1200">
        <a:solidFill>
          <a:schemeClr val="tx1"/>
        </a:solidFill>
        <a:latin typeface="Verdana" pitchFamily="34" charset="0"/>
        <a:ea typeface="+mn-ea"/>
        <a:cs typeface="+mn-cs"/>
      </a:defRPr>
    </a:lvl6pPr>
    <a:lvl7pPr marL="2743200" algn="l" defTabSz="914400" rtl="0" eaLnBrk="1" latinLnBrk="0" hangingPunct="1">
      <a:defRPr sz="2400" b="1" kern="1200">
        <a:solidFill>
          <a:schemeClr val="tx1"/>
        </a:solidFill>
        <a:latin typeface="Verdana" pitchFamily="34" charset="0"/>
        <a:ea typeface="+mn-ea"/>
        <a:cs typeface="+mn-cs"/>
      </a:defRPr>
    </a:lvl7pPr>
    <a:lvl8pPr marL="3200400" algn="l" defTabSz="914400" rtl="0" eaLnBrk="1" latinLnBrk="0" hangingPunct="1">
      <a:defRPr sz="2400" b="1" kern="1200">
        <a:solidFill>
          <a:schemeClr val="tx1"/>
        </a:solidFill>
        <a:latin typeface="Verdana" pitchFamily="34" charset="0"/>
        <a:ea typeface="+mn-ea"/>
        <a:cs typeface="+mn-cs"/>
      </a:defRPr>
    </a:lvl8pPr>
    <a:lvl9pPr marL="3657600" algn="l" defTabSz="914400" rtl="0" eaLnBrk="1" latinLnBrk="0" hangingPunct="1">
      <a:defRPr sz="2400" b="1" kern="1200">
        <a:solidFill>
          <a:schemeClr val="tx1"/>
        </a:solidFill>
        <a:latin typeface="Verdana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70">
          <p15:clr>
            <a:srgbClr val="A4A3A4"/>
          </p15:clr>
        </p15:guide>
        <p15:guide id="2" pos="2842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00CC"/>
    <a:srgbClr val="CCFFFF"/>
    <a:srgbClr val="006600"/>
    <a:srgbClr val="FF00FF"/>
    <a:srgbClr val="FF6600"/>
    <a:srgbClr val="3366CC"/>
    <a:srgbClr val="65B2FF"/>
    <a:srgbClr val="008000"/>
    <a:srgbClr val="B2B2B2"/>
    <a:srgbClr val="FFCC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172" autoAdjust="0"/>
    <p:restoredTop sz="94617" autoAdjust="0"/>
  </p:normalViewPr>
  <p:slideViewPr>
    <p:cSldViewPr snapToGrid="0">
      <p:cViewPr varScale="1">
        <p:scale>
          <a:sx n="49" d="100"/>
          <a:sy n="49" d="100"/>
        </p:scale>
        <p:origin x="708" y="1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47" d="100"/>
          <a:sy n="47" d="100"/>
        </p:scale>
        <p:origin x="-2700" y="-80"/>
      </p:cViewPr>
      <p:guideLst>
        <p:guide orient="horz" pos="2170"/>
        <p:guide pos="2842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font" Target="fonts/font16.fntdata"/><Relationship Id="rId196" Type="http://schemas.openxmlformats.org/officeDocument/2006/relationships/font" Target="fonts/font21.fntdata"/><Relationship Id="rId200" Type="http://schemas.openxmlformats.org/officeDocument/2006/relationships/theme" Target="theme/theme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65" Type="http://schemas.openxmlformats.org/officeDocument/2006/relationships/slide" Target="slides/slide164.xml"/><Relationship Id="rId181" Type="http://schemas.openxmlformats.org/officeDocument/2006/relationships/font" Target="fonts/font6.fntdata"/><Relationship Id="rId186" Type="http://schemas.openxmlformats.org/officeDocument/2006/relationships/font" Target="fonts/font11.fntdata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71" Type="http://schemas.openxmlformats.org/officeDocument/2006/relationships/slide" Target="slides/slide170.xml"/><Relationship Id="rId176" Type="http://schemas.openxmlformats.org/officeDocument/2006/relationships/font" Target="fonts/font1.fntdata"/><Relationship Id="rId192" Type="http://schemas.openxmlformats.org/officeDocument/2006/relationships/font" Target="fonts/font17.fntdata"/><Relationship Id="rId197" Type="http://schemas.openxmlformats.org/officeDocument/2006/relationships/font" Target="fonts/font22.fntdata"/><Relationship Id="rId201" Type="http://schemas.openxmlformats.org/officeDocument/2006/relationships/tableStyles" Target="tableStyles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slide" Target="slides/slide165.xml"/><Relationship Id="rId182" Type="http://schemas.openxmlformats.org/officeDocument/2006/relationships/font" Target="fonts/font7.fntdata"/><Relationship Id="rId187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font" Target="fonts/font2.fntdata"/><Relationship Id="rId198" Type="http://schemas.openxmlformats.org/officeDocument/2006/relationships/presProps" Target="presProps.xml"/><Relationship Id="rId172" Type="http://schemas.openxmlformats.org/officeDocument/2006/relationships/slide" Target="slides/slide171.xml"/><Relationship Id="rId193" Type="http://schemas.openxmlformats.org/officeDocument/2006/relationships/font" Target="fonts/font18.fntdata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font" Target="fonts/font13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font" Target="fonts/font8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font" Target="fonts/font3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font" Target="fonts/font19.fntdata"/><Relationship Id="rId199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font" Target="fonts/font9.fntdata"/><Relationship Id="rId189" Type="http://schemas.openxmlformats.org/officeDocument/2006/relationships/font" Target="fonts/font14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notesMaster" Target="notesMasters/notesMaster1.xml"/><Relationship Id="rId179" Type="http://schemas.openxmlformats.org/officeDocument/2006/relationships/font" Target="fonts/font4.fntdata"/><Relationship Id="rId195" Type="http://schemas.openxmlformats.org/officeDocument/2006/relationships/font" Target="fonts/font20.fntdata"/><Relationship Id="rId190" Type="http://schemas.openxmlformats.org/officeDocument/2006/relationships/font" Target="fonts/font15.fntdata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font" Target="fonts/font5.fntdata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handoutMaster" Target="handoutMasters/handoutMaster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.xlsx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5.xlsx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6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dirty="0"/>
              <a:t>Student Programming Ability</a:t>
            </a:r>
          </a:p>
        </c:rich>
      </c:tx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Percent of Total</c:v>
                </c:pt>
              </c:strCache>
            </c:strRef>
          </c:tx>
          <c:spPr>
            <a:solidFill>
              <a:srgbClr val="0066FF"/>
            </a:solidFill>
          </c:spPr>
          <c:invertIfNegative val="0"/>
          <c:cat>
            <c:strRef>
              <c:f>Sheet1!$A$2:$A$6</c:f>
              <c:strCache>
                <c:ptCount val="5"/>
                <c:pt idx="0">
                  <c:v>Very Poor</c:v>
                </c:pt>
                <c:pt idx="1">
                  <c:v>Poor</c:v>
                </c:pt>
                <c:pt idx="2">
                  <c:v>Average</c:v>
                </c:pt>
                <c:pt idx="3">
                  <c:v>Good</c:v>
                </c:pt>
                <c:pt idx="4">
                  <c:v>Very Good</c:v>
                </c:pt>
              </c:strCache>
            </c:strRef>
          </c:cat>
          <c:val>
            <c:numRef>
              <c:f>Sheet1!$B$2:$B$6</c:f>
              <c:numCache>
                <c:formatCode>0.0%</c:formatCode>
                <c:ptCount val="5"/>
                <c:pt idx="0">
                  <c:v>0.1</c:v>
                </c:pt>
                <c:pt idx="1">
                  <c:v>0.2</c:v>
                </c:pt>
                <c:pt idx="2">
                  <c:v>0.4</c:v>
                </c:pt>
                <c:pt idx="3">
                  <c:v>0.23300000000000001</c:v>
                </c:pt>
                <c:pt idx="4">
                  <c:v>6.6000000000000003E-2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CA2-46F6-AE52-2D7587C424B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33136128"/>
        <c:axId val="233137664"/>
      </c:barChart>
      <c:catAx>
        <c:axId val="233136128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crossAx val="233137664"/>
        <c:crosses val="autoZero"/>
        <c:auto val="1"/>
        <c:lblAlgn val="ctr"/>
        <c:lblOffset val="100"/>
        <c:noMultiLvlLbl val="0"/>
      </c:catAx>
      <c:valAx>
        <c:axId val="233137664"/>
        <c:scaling>
          <c:orientation val="minMax"/>
        </c:scaling>
        <c:delete val="0"/>
        <c:axPos val="l"/>
        <c:majorGridlines/>
        <c:numFmt formatCode="0.0%" sourceLinked="1"/>
        <c:majorTickMark val="out"/>
        <c:minorTickMark val="none"/>
        <c:tickLblPos val="nextTo"/>
        <c:crossAx val="233136128"/>
        <c:crosses val="autoZero"/>
        <c:crossBetween val="between"/>
      </c:valAx>
    </c:plotArea>
    <c:legend>
      <c:legendPos val="r"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dirty="0"/>
              <a:t>Uniform Probability Distribution</a:t>
            </a:r>
          </a:p>
        </c:rich>
      </c:tx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Probability</c:v>
                </c:pt>
              </c:strCache>
            </c:strRef>
          </c:tx>
          <c:spPr>
            <a:solidFill>
              <a:srgbClr val="0066FF"/>
            </a:solidFill>
            <a:ln>
              <a:solidFill>
                <a:schemeClr val="accent1"/>
              </a:solidFill>
            </a:ln>
          </c:spPr>
          <c:invertIfNegative val="0"/>
          <c:cat>
            <c:strRef>
              <c:f>Sheet1!$A$2:$A$5</c:f>
              <c:strCache>
                <c:ptCount val="4"/>
                <c:pt idx="0">
                  <c:v>Option 1</c:v>
                </c:pt>
                <c:pt idx="1">
                  <c:v>Option 2</c:v>
                </c:pt>
                <c:pt idx="2">
                  <c:v>Option 3</c:v>
                </c:pt>
                <c:pt idx="3">
                  <c:v>Option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0.25</c:v>
                </c:pt>
                <c:pt idx="1">
                  <c:v>0.25</c:v>
                </c:pt>
                <c:pt idx="2">
                  <c:v>0.25</c:v>
                </c:pt>
                <c:pt idx="3">
                  <c:v>0.25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70A-414E-9C72-ECDBD367761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93108864"/>
        <c:axId val="93114752"/>
      </c:barChart>
      <c:catAx>
        <c:axId val="9310886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200"/>
            </a:pPr>
            <a:endParaRPr lang="en-US"/>
          </a:p>
        </c:txPr>
        <c:crossAx val="93114752"/>
        <c:crosses val="autoZero"/>
        <c:auto val="1"/>
        <c:lblAlgn val="ctr"/>
        <c:lblOffset val="100"/>
        <c:noMultiLvlLbl val="0"/>
      </c:catAx>
      <c:valAx>
        <c:axId val="93114752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200"/>
            </a:pPr>
            <a:endParaRPr lang="en-US"/>
          </a:p>
        </c:txPr>
        <c:crossAx val="93108864"/>
        <c:crosses val="autoZero"/>
        <c:crossBetween val="between"/>
      </c:valAx>
    </c:plotArea>
    <c:legend>
      <c:legendPos val="r"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dirty="0"/>
              <a:t>Age of Software Development Staff (Probability Distribution)</a:t>
            </a:r>
          </a:p>
        </c:rich>
      </c:tx>
      <c:overlay val="0"/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Probability</c:v>
                </c:pt>
              </c:strCache>
            </c:strRef>
          </c:tx>
          <c:spPr>
            <a:ln w="38100">
              <a:solidFill>
                <a:srgbClr val="0000CC"/>
              </a:solidFill>
            </a:ln>
          </c:spPr>
          <c:marker>
            <c:symbol val="none"/>
          </c:marker>
          <c:cat>
            <c:numRef>
              <c:f>Sheet1!$A$2:$A$56</c:f>
              <c:numCache>
                <c:formatCode>General</c:formatCode>
                <c:ptCount val="55"/>
                <c:pt idx="0">
                  <c:v>18</c:v>
                </c:pt>
                <c:pt idx="1">
                  <c:v>19</c:v>
                </c:pt>
                <c:pt idx="2">
                  <c:v>20</c:v>
                </c:pt>
                <c:pt idx="3">
                  <c:v>21</c:v>
                </c:pt>
                <c:pt idx="4">
                  <c:v>22</c:v>
                </c:pt>
                <c:pt idx="5">
                  <c:v>23</c:v>
                </c:pt>
                <c:pt idx="6">
                  <c:v>24</c:v>
                </c:pt>
                <c:pt idx="7">
                  <c:v>25</c:v>
                </c:pt>
                <c:pt idx="8">
                  <c:v>26</c:v>
                </c:pt>
                <c:pt idx="9">
                  <c:v>27</c:v>
                </c:pt>
                <c:pt idx="10">
                  <c:v>28</c:v>
                </c:pt>
                <c:pt idx="11">
                  <c:v>29</c:v>
                </c:pt>
                <c:pt idx="12">
                  <c:v>30</c:v>
                </c:pt>
                <c:pt idx="13">
                  <c:v>31</c:v>
                </c:pt>
                <c:pt idx="14">
                  <c:v>32</c:v>
                </c:pt>
                <c:pt idx="15">
                  <c:v>33</c:v>
                </c:pt>
                <c:pt idx="16">
                  <c:v>34</c:v>
                </c:pt>
                <c:pt idx="17">
                  <c:v>35</c:v>
                </c:pt>
                <c:pt idx="18">
                  <c:v>36</c:v>
                </c:pt>
                <c:pt idx="19">
                  <c:v>37</c:v>
                </c:pt>
                <c:pt idx="20">
                  <c:v>38</c:v>
                </c:pt>
                <c:pt idx="21">
                  <c:v>39</c:v>
                </c:pt>
                <c:pt idx="22">
                  <c:v>40</c:v>
                </c:pt>
                <c:pt idx="23">
                  <c:v>41</c:v>
                </c:pt>
                <c:pt idx="24">
                  <c:v>42</c:v>
                </c:pt>
                <c:pt idx="25">
                  <c:v>43</c:v>
                </c:pt>
                <c:pt idx="26">
                  <c:v>44</c:v>
                </c:pt>
                <c:pt idx="27">
                  <c:v>45</c:v>
                </c:pt>
                <c:pt idx="28">
                  <c:v>46</c:v>
                </c:pt>
                <c:pt idx="29">
                  <c:v>47</c:v>
                </c:pt>
                <c:pt idx="30">
                  <c:v>48</c:v>
                </c:pt>
                <c:pt idx="31">
                  <c:v>49</c:v>
                </c:pt>
                <c:pt idx="32">
                  <c:v>50</c:v>
                </c:pt>
                <c:pt idx="33">
                  <c:v>51</c:v>
                </c:pt>
                <c:pt idx="34">
                  <c:v>52</c:v>
                </c:pt>
                <c:pt idx="35">
                  <c:v>53</c:v>
                </c:pt>
                <c:pt idx="36">
                  <c:v>54</c:v>
                </c:pt>
                <c:pt idx="37">
                  <c:v>55</c:v>
                </c:pt>
                <c:pt idx="38">
                  <c:v>56</c:v>
                </c:pt>
                <c:pt idx="39">
                  <c:v>57</c:v>
                </c:pt>
                <c:pt idx="40">
                  <c:v>58</c:v>
                </c:pt>
                <c:pt idx="41">
                  <c:v>59</c:v>
                </c:pt>
                <c:pt idx="42">
                  <c:v>60</c:v>
                </c:pt>
                <c:pt idx="43">
                  <c:v>61</c:v>
                </c:pt>
                <c:pt idx="44">
                  <c:v>62</c:v>
                </c:pt>
                <c:pt idx="45">
                  <c:v>63</c:v>
                </c:pt>
                <c:pt idx="46">
                  <c:v>64</c:v>
                </c:pt>
                <c:pt idx="47">
                  <c:v>65</c:v>
                </c:pt>
                <c:pt idx="48">
                  <c:v>66</c:v>
                </c:pt>
                <c:pt idx="49">
                  <c:v>67</c:v>
                </c:pt>
                <c:pt idx="50">
                  <c:v>68</c:v>
                </c:pt>
                <c:pt idx="51">
                  <c:v>69</c:v>
                </c:pt>
                <c:pt idx="52">
                  <c:v>70</c:v>
                </c:pt>
                <c:pt idx="53">
                  <c:v>71</c:v>
                </c:pt>
                <c:pt idx="54">
                  <c:v>72</c:v>
                </c:pt>
              </c:numCache>
            </c:numRef>
          </c:cat>
          <c:val>
            <c:numRef>
              <c:f>Sheet1!$B$2:$B$56</c:f>
              <c:numCache>
                <c:formatCode>General</c:formatCode>
                <c:ptCount val="55"/>
                <c:pt idx="0">
                  <c:v>5.0000000000000001E-3</c:v>
                </c:pt>
                <c:pt idx="1">
                  <c:v>0</c:v>
                </c:pt>
                <c:pt idx="2">
                  <c:v>0</c:v>
                </c:pt>
                <c:pt idx="3">
                  <c:v>0.02</c:v>
                </c:pt>
                <c:pt idx="4">
                  <c:v>0.03</c:v>
                </c:pt>
                <c:pt idx="5">
                  <c:v>0.02</c:v>
                </c:pt>
                <c:pt idx="6">
                  <c:v>1.4999999999999999E-2</c:v>
                </c:pt>
                <c:pt idx="7">
                  <c:v>0.02</c:v>
                </c:pt>
                <c:pt idx="8">
                  <c:v>1.4999999999999999E-2</c:v>
                </c:pt>
                <c:pt idx="9">
                  <c:v>1.4999999999999999E-2</c:v>
                </c:pt>
                <c:pt idx="10">
                  <c:v>0.02</c:v>
                </c:pt>
                <c:pt idx="11">
                  <c:v>2.5000000000000001E-2</c:v>
                </c:pt>
                <c:pt idx="12">
                  <c:v>1.4999999999999999E-2</c:v>
                </c:pt>
                <c:pt idx="13">
                  <c:v>0.03</c:v>
                </c:pt>
                <c:pt idx="14">
                  <c:v>3.5000000000000003E-2</c:v>
                </c:pt>
                <c:pt idx="15">
                  <c:v>0.03</c:v>
                </c:pt>
                <c:pt idx="16">
                  <c:v>0.02</c:v>
                </c:pt>
                <c:pt idx="17">
                  <c:v>0.04</c:v>
                </c:pt>
                <c:pt idx="18">
                  <c:v>0.03</c:v>
                </c:pt>
                <c:pt idx="19">
                  <c:v>0.03</c:v>
                </c:pt>
                <c:pt idx="20">
                  <c:v>3.5000000000000003E-2</c:v>
                </c:pt>
                <c:pt idx="21">
                  <c:v>2.5000000000000001E-2</c:v>
                </c:pt>
                <c:pt idx="22">
                  <c:v>3.5000000000000003E-2</c:v>
                </c:pt>
                <c:pt idx="23">
                  <c:v>0.02</c:v>
                </c:pt>
                <c:pt idx="24">
                  <c:v>0.03</c:v>
                </c:pt>
                <c:pt idx="25">
                  <c:v>0.02</c:v>
                </c:pt>
                <c:pt idx="26">
                  <c:v>1.4999999999999999E-2</c:v>
                </c:pt>
                <c:pt idx="27">
                  <c:v>2.5000000000000001E-2</c:v>
                </c:pt>
                <c:pt idx="28">
                  <c:v>0.02</c:v>
                </c:pt>
                <c:pt idx="29">
                  <c:v>0.02</c:v>
                </c:pt>
                <c:pt idx="30">
                  <c:v>2.5000000000000001E-2</c:v>
                </c:pt>
                <c:pt idx="31">
                  <c:v>1.4999999999999999E-2</c:v>
                </c:pt>
                <c:pt idx="32">
                  <c:v>3.5000000000000003E-2</c:v>
                </c:pt>
                <c:pt idx="33">
                  <c:v>1.4999999999999999E-2</c:v>
                </c:pt>
                <c:pt idx="34">
                  <c:v>0.02</c:v>
                </c:pt>
                <c:pt idx="35">
                  <c:v>0.01</c:v>
                </c:pt>
                <c:pt idx="36">
                  <c:v>0.01</c:v>
                </c:pt>
                <c:pt idx="37">
                  <c:v>1.4999999999999999E-2</c:v>
                </c:pt>
                <c:pt idx="38">
                  <c:v>2.5000000000000001E-2</c:v>
                </c:pt>
                <c:pt idx="39">
                  <c:v>5.0000000000000001E-3</c:v>
                </c:pt>
                <c:pt idx="40">
                  <c:v>1.4999999999999999E-2</c:v>
                </c:pt>
                <c:pt idx="41">
                  <c:v>0.01</c:v>
                </c:pt>
                <c:pt idx="42">
                  <c:v>1.4999999999999999E-2</c:v>
                </c:pt>
                <c:pt idx="43">
                  <c:v>1.4999999999999999E-2</c:v>
                </c:pt>
                <c:pt idx="44">
                  <c:v>0.01</c:v>
                </c:pt>
                <c:pt idx="45">
                  <c:v>1.4999999999999999E-2</c:v>
                </c:pt>
                <c:pt idx="46">
                  <c:v>0</c:v>
                </c:pt>
                <c:pt idx="47">
                  <c:v>5.0000000000000001E-3</c:v>
                </c:pt>
                <c:pt idx="48">
                  <c:v>0.01</c:v>
                </c:pt>
                <c:pt idx="49">
                  <c:v>1.4999999999999999E-2</c:v>
                </c:pt>
                <c:pt idx="50">
                  <c:v>1.4999999999999999E-2</c:v>
                </c:pt>
                <c:pt idx="51">
                  <c:v>0.01</c:v>
                </c:pt>
                <c:pt idx="52">
                  <c:v>1.4999999999999999E-2</c:v>
                </c:pt>
                <c:pt idx="53">
                  <c:v>5.0000000000000001E-3</c:v>
                </c:pt>
                <c:pt idx="54">
                  <c:v>0.01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95F8-4A17-927C-A0C58804ADE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93678976"/>
        <c:axId val="93697152"/>
      </c:lineChart>
      <c:catAx>
        <c:axId val="9367897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400" baseline="0"/>
            </a:pPr>
            <a:endParaRPr lang="en-US"/>
          </a:p>
        </c:txPr>
        <c:crossAx val="93697152"/>
        <c:crosses val="autoZero"/>
        <c:auto val="1"/>
        <c:lblAlgn val="ctr"/>
        <c:lblOffset val="100"/>
        <c:noMultiLvlLbl val="0"/>
      </c:catAx>
      <c:valAx>
        <c:axId val="93697152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600" baseline="0"/>
            </a:pPr>
            <a:endParaRPr lang="en-US"/>
          </a:p>
        </c:txPr>
        <c:crossAx val="93678976"/>
        <c:crosses val="autoZero"/>
        <c:crossBetween val="between"/>
      </c:valAx>
    </c:plotArea>
    <c:legend>
      <c:legendPos val="r"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dirty="0"/>
              <a:t>Age of Software Development Staff (Probability Distribution)</a:t>
            </a:r>
          </a:p>
        </c:rich>
      </c:tx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Probability</c:v>
                </c:pt>
              </c:strCache>
            </c:strRef>
          </c:tx>
          <c:spPr>
            <a:ln w="38100">
              <a:solidFill>
                <a:srgbClr val="0000CC"/>
              </a:solidFill>
            </a:ln>
          </c:spPr>
          <c:invertIfNegative val="0"/>
          <c:cat>
            <c:numRef>
              <c:f>Sheet1!$A$2:$A$56</c:f>
              <c:numCache>
                <c:formatCode>General</c:formatCode>
                <c:ptCount val="55"/>
                <c:pt idx="0">
                  <c:v>18</c:v>
                </c:pt>
                <c:pt idx="1">
                  <c:v>19</c:v>
                </c:pt>
                <c:pt idx="2">
                  <c:v>20</c:v>
                </c:pt>
                <c:pt idx="3">
                  <c:v>21</c:v>
                </c:pt>
                <c:pt idx="4">
                  <c:v>22</c:v>
                </c:pt>
                <c:pt idx="5">
                  <c:v>23</c:v>
                </c:pt>
                <c:pt idx="6">
                  <c:v>24</c:v>
                </c:pt>
                <c:pt idx="7">
                  <c:v>25</c:v>
                </c:pt>
                <c:pt idx="8">
                  <c:v>26</c:v>
                </c:pt>
                <c:pt idx="9">
                  <c:v>27</c:v>
                </c:pt>
                <c:pt idx="10">
                  <c:v>28</c:v>
                </c:pt>
                <c:pt idx="11">
                  <c:v>29</c:v>
                </c:pt>
                <c:pt idx="12">
                  <c:v>30</c:v>
                </c:pt>
                <c:pt idx="13">
                  <c:v>31</c:v>
                </c:pt>
                <c:pt idx="14">
                  <c:v>32</c:v>
                </c:pt>
                <c:pt idx="15">
                  <c:v>33</c:v>
                </c:pt>
                <c:pt idx="16">
                  <c:v>34</c:v>
                </c:pt>
                <c:pt idx="17">
                  <c:v>35</c:v>
                </c:pt>
                <c:pt idx="18">
                  <c:v>36</c:v>
                </c:pt>
                <c:pt idx="19">
                  <c:v>37</c:v>
                </c:pt>
                <c:pt idx="20">
                  <c:v>38</c:v>
                </c:pt>
                <c:pt idx="21">
                  <c:v>39</c:v>
                </c:pt>
                <c:pt idx="22">
                  <c:v>40</c:v>
                </c:pt>
                <c:pt idx="23">
                  <c:v>41</c:v>
                </c:pt>
                <c:pt idx="24">
                  <c:v>42</c:v>
                </c:pt>
                <c:pt idx="25">
                  <c:v>43</c:v>
                </c:pt>
                <c:pt idx="26">
                  <c:v>44</c:v>
                </c:pt>
                <c:pt idx="27">
                  <c:v>45</c:v>
                </c:pt>
                <c:pt idx="28">
                  <c:v>46</c:v>
                </c:pt>
                <c:pt idx="29">
                  <c:v>47</c:v>
                </c:pt>
                <c:pt idx="30">
                  <c:v>48</c:v>
                </c:pt>
                <c:pt idx="31">
                  <c:v>49</c:v>
                </c:pt>
                <c:pt idx="32">
                  <c:v>50</c:v>
                </c:pt>
                <c:pt idx="33">
                  <c:v>51</c:v>
                </c:pt>
                <c:pt idx="34">
                  <c:v>52</c:v>
                </c:pt>
                <c:pt idx="35">
                  <c:v>53</c:v>
                </c:pt>
                <c:pt idx="36">
                  <c:v>54</c:v>
                </c:pt>
                <c:pt idx="37">
                  <c:v>55</c:v>
                </c:pt>
                <c:pt idx="38">
                  <c:v>56</c:v>
                </c:pt>
                <c:pt idx="39">
                  <c:v>57</c:v>
                </c:pt>
                <c:pt idx="40">
                  <c:v>58</c:v>
                </c:pt>
                <c:pt idx="41">
                  <c:v>59</c:v>
                </c:pt>
                <c:pt idx="42">
                  <c:v>60</c:v>
                </c:pt>
                <c:pt idx="43">
                  <c:v>61</c:v>
                </c:pt>
                <c:pt idx="44">
                  <c:v>62</c:v>
                </c:pt>
                <c:pt idx="45">
                  <c:v>63</c:v>
                </c:pt>
                <c:pt idx="46">
                  <c:v>64</c:v>
                </c:pt>
                <c:pt idx="47">
                  <c:v>65</c:v>
                </c:pt>
                <c:pt idx="48">
                  <c:v>66</c:v>
                </c:pt>
                <c:pt idx="49">
                  <c:v>67</c:v>
                </c:pt>
                <c:pt idx="50">
                  <c:v>68</c:v>
                </c:pt>
                <c:pt idx="51">
                  <c:v>69</c:v>
                </c:pt>
                <c:pt idx="52">
                  <c:v>70</c:v>
                </c:pt>
                <c:pt idx="53">
                  <c:v>71</c:v>
                </c:pt>
                <c:pt idx="54">
                  <c:v>72</c:v>
                </c:pt>
              </c:numCache>
            </c:numRef>
          </c:cat>
          <c:val>
            <c:numRef>
              <c:f>Sheet1!$B$2:$B$56</c:f>
              <c:numCache>
                <c:formatCode>General</c:formatCode>
                <c:ptCount val="55"/>
                <c:pt idx="0">
                  <c:v>5.0000000000000001E-3</c:v>
                </c:pt>
                <c:pt idx="1">
                  <c:v>0</c:v>
                </c:pt>
                <c:pt idx="2">
                  <c:v>0</c:v>
                </c:pt>
                <c:pt idx="3">
                  <c:v>0.02</c:v>
                </c:pt>
                <c:pt idx="4">
                  <c:v>0.03</c:v>
                </c:pt>
                <c:pt idx="5">
                  <c:v>0.02</c:v>
                </c:pt>
                <c:pt idx="6">
                  <c:v>1.4999999999999999E-2</c:v>
                </c:pt>
                <c:pt idx="7">
                  <c:v>0.02</c:v>
                </c:pt>
                <c:pt idx="8">
                  <c:v>1.4999999999999999E-2</c:v>
                </c:pt>
                <c:pt idx="9">
                  <c:v>1.4999999999999999E-2</c:v>
                </c:pt>
                <c:pt idx="10">
                  <c:v>0.02</c:v>
                </c:pt>
                <c:pt idx="11">
                  <c:v>2.5000000000000001E-2</c:v>
                </c:pt>
                <c:pt idx="12">
                  <c:v>1.4999999999999999E-2</c:v>
                </c:pt>
                <c:pt idx="13">
                  <c:v>0.03</c:v>
                </c:pt>
                <c:pt idx="14">
                  <c:v>3.5000000000000003E-2</c:v>
                </c:pt>
                <c:pt idx="15">
                  <c:v>0.03</c:v>
                </c:pt>
                <c:pt idx="16">
                  <c:v>0.02</c:v>
                </c:pt>
                <c:pt idx="17">
                  <c:v>0.04</c:v>
                </c:pt>
                <c:pt idx="18">
                  <c:v>0.03</c:v>
                </c:pt>
                <c:pt idx="19">
                  <c:v>0.03</c:v>
                </c:pt>
                <c:pt idx="20">
                  <c:v>3.5000000000000003E-2</c:v>
                </c:pt>
                <c:pt idx="21">
                  <c:v>2.5000000000000001E-2</c:v>
                </c:pt>
                <c:pt idx="22">
                  <c:v>3.5000000000000003E-2</c:v>
                </c:pt>
                <c:pt idx="23">
                  <c:v>0.02</c:v>
                </c:pt>
                <c:pt idx="24">
                  <c:v>0.03</c:v>
                </c:pt>
                <c:pt idx="25">
                  <c:v>0.02</c:v>
                </c:pt>
                <c:pt idx="26">
                  <c:v>1.4999999999999999E-2</c:v>
                </c:pt>
                <c:pt idx="27">
                  <c:v>2.5000000000000001E-2</c:v>
                </c:pt>
                <c:pt idx="28">
                  <c:v>0.02</c:v>
                </c:pt>
                <c:pt idx="29">
                  <c:v>0.02</c:v>
                </c:pt>
                <c:pt idx="30">
                  <c:v>2.5000000000000001E-2</c:v>
                </c:pt>
                <c:pt idx="31">
                  <c:v>1.4999999999999999E-2</c:v>
                </c:pt>
                <c:pt idx="32">
                  <c:v>3.5000000000000003E-2</c:v>
                </c:pt>
                <c:pt idx="33">
                  <c:v>1.4999999999999999E-2</c:v>
                </c:pt>
                <c:pt idx="34">
                  <c:v>0.02</c:v>
                </c:pt>
                <c:pt idx="35">
                  <c:v>0.01</c:v>
                </c:pt>
                <c:pt idx="36">
                  <c:v>0.01</c:v>
                </c:pt>
                <c:pt idx="37">
                  <c:v>1.4999999999999999E-2</c:v>
                </c:pt>
                <c:pt idx="38">
                  <c:v>2.5000000000000001E-2</c:v>
                </c:pt>
                <c:pt idx="39">
                  <c:v>5.0000000000000001E-3</c:v>
                </c:pt>
                <c:pt idx="40">
                  <c:v>1.4999999999999999E-2</c:v>
                </c:pt>
                <c:pt idx="41">
                  <c:v>0.01</c:v>
                </c:pt>
                <c:pt idx="42">
                  <c:v>1.4999999999999999E-2</c:v>
                </c:pt>
                <c:pt idx="43">
                  <c:v>1.4999999999999999E-2</c:v>
                </c:pt>
                <c:pt idx="44">
                  <c:v>0.01</c:v>
                </c:pt>
                <c:pt idx="45">
                  <c:v>1.4999999999999999E-2</c:v>
                </c:pt>
                <c:pt idx="46">
                  <c:v>0</c:v>
                </c:pt>
                <c:pt idx="47">
                  <c:v>5.0000000000000001E-3</c:v>
                </c:pt>
                <c:pt idx="48">
                  <c:v>0.01</c:v>
                </c:pt>
                <c:pt idx="49">
                  <c:v>1.4999999999999999E-2</c:v>
                </c:pt>
                <c:pt idx="50">
                  <c:v>1.4999999999999999E-2</c:v>
                </c:pt>
                <c:pt idx="51">
                  <c:v>0.01</c:v>
                </c:pt>
                <c:pt idx="52">
                  <c:v>1.4999999999999999E-2</c:v>
                </c:pt>
                <c:pt idx="53">
                  <c:v>5.0000000000000001E-3</c:v>
                </c:pt>
                <c:pt idx="54">
                  <c:v>0.01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675-4877-919B-2E6B2D1EC1B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93771648"/>
        <c:axId val="93773184"/>
      </c:barChart>
      <c:catAx>
        <c:axId val="9377164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400" baseline="0"/>
            </a:pPr>
            <a:endParaRPr lang="en-US"/>
          </a:p>
        </c:txPr>
        <c:crossAx val="93773184"/>
        <c:crosses val="autoZero"/>
        <c:auto val="1"/>
        <c:lblAlgn val="ctr"/>
        <c:lblOffset val="100"/>
        <c:noMultiLvlLbl val="0"/>
      </c:catAx>
      <c:valAx>
        <c:axId val="93773184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600" baseline="0"/>
            </a:pPr>
            <a:endParaRPr lang="en-US"/>
          </a:p>
        </c:txPr>
        <c:crossAx val="93771648"/>
        <c:crosses val="autoZero"/>
        <c:crossBetween val="between"/>
      </c:valAx>
    </c:plotArea>
    <c:legend>
      <c:legendPos val="r"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dirty="0"/>
              <a:t>Probability for Each Age Range</a:t>
            </a:r>
          </a:p>
        </c:rich>
      </c:tx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Probability</c:v>
                </c:pt>
              </c:strCache>
            </c:strRef>
          </c:tx>
          <c:spPr>
            <a:solidFill>
              <a:srgbClr val="00B050"/>
            </a:solidFill>
          </c:spPr>
          <c:invertIfNegative val="0"/>
          <c:cat>
            <c:strRef>
              <c:f>Sheet1!$A$2:$A$8</c:f>
              <c:strCache>
                <c:ptCount val="7"/>
                <c:pt idx="0">
                  <c:v>&lt;20</c:v>
                </c:pt>
                <c:pt idx="1">
                  <c:v>21-30</c:v>
                </c:pt>
                <c:pt idx="2">
                  <c:v>31-40</c:v>
                </c:pt>
                <c:pt idx="3">
                  <c:v>41-50</c:v>
                </c:pt>
                <c:pt idx="4">
                  <c:v>51-60</c:v>
                </c:pt>
                <c:pt idx="5">
                  <c:v>61-70</c:v>
                </c:pt>
                <c:pt idx="6">
                  <c:v>&gt; 70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5.0000000000000001E-3</c:v>
                </c:pt>
                <c:pt idx="1">
                  <c:v>0.19500000000000001</c:v>
                </c:pt>
                <c:pt idx="2">
                  <c:v>0.31</c:v>
                </c:pt>
                <c:pt idx="3">
                  <c:v>0.22500000000000001</c:v>
                </c:pt>
                <c:pt idx="4">
                  <c:v>0.14000000000000001</c:v>
                </c:pt>
                <c:pt idx="5">
                  <c:v>0.11</c:v>
                </c:pt>
                <c:pt idx="6">
                  <c:v>1.4999999999999999E-2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466-40F4-B488-E51BB485004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97656192"/>
        <c:axId val="97674368"/>
      </c:barChart>
      <c:catAx>
        <c:axId val="97656192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crossAx val="97674368"/>
        <c:crosses val="autoZero"/>
        <c:auto val="1"/>
        <c:lblAlgn val="ctr"/>
        <c:lblOffset val="100"/>
        <c:noMultiLvlLbl val="0"/>
      </c:catAx>
      <c:valAx>
        <c:axId val="97674368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97656192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dirty="0"/>
              <a:t>Probability for Each Age Range</a:t>
            </a:r>
          </a:p>
        </c:rich>
      </c:tx>
      <c:overlay val="0"/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Probability</c:v>
                </c:pt>
              </c:strCache>
            </c:strRef>
          </c:tx>
          <c:spPr>
            <a:ln w="57150">
              <a:solidFill>
                <a:srgbClr val="006600"/>
              </a:solidFill>
            </a:ln>
          </c:spPr>
          <c:marker>
            <c:symbol val="none"/>
          </c:marker>
          <c:cat>
            <c:strRef>
              <c:f>Sheet1!$A$2:$A$8</c:f>
              <c:strCache>
                <c:ptCount val="7"/>
                <c:pt idx="0">
                  <c:v>&lt;20</c:v>
                </c:pt>
                <c:pt idx="1">
                  <c:v>21-30</c:v>
                </c:pt>
                <c:pt idx="2">
                  <c:v>31-40</c:v>
                </c:pt>
                <c:pt idx="3">
                  <c:v>41-50</c:v>
                </c:pt>
                <c:pt idx="4">
                  <c:v>51-60</c:v>
                </c:pt>
                <c:pt idx="5">
                  <c:v>61-70</c:v>
                </c:pt>
                <c:pt idx="6">
                  <c:v>&gt; 70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5.0000000000000001E-3</c:v>
                </c:pt>
                <c:pt idx="1">
                  <c:v>0.19500000000000001</c:v>
                </c:pt>
                <c:pt idx="2">
                  <c:v>0.31</c:v>
                </c:pt>
                <c:pt idx="3">
                  <c:v>0.22500000000000001</c:v>
                </c:pt>
                <c:pt idx="4">
                  <c:v>0.14000000000000001</c:v>
                </c:pt>
                <c:pt idx="5">
                  <c:v>0.11</c:v>
                </c:pt>
                <c:pt idx="6">
                  <c:v>1.4999999999999999E-2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59A-44C2-AAC2-F188BB16A86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97748864"/>
        <c:axId val="97750400"/>
      </c:lineChart>
      <c:catAx>
        <c:axId val="9774886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crossAx val="97750400"/>
        <c:crosses val="autoZero"/>
        <c:auto val="1"/>
        <c:lblAlgn val="ctr"/>
        <c:lblOffset val="100"/>
        <c:noMultiLvlLbl val="0"/>
      </c:catAx>
      <c:valAx>
        <c:axId val="97750400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97748864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Probability</c:v>
                </c:pt>
              </c:strCache>
            </c:strRef>
          </c:tx>
          <c:spPr>
            <a:solidFill>
              <a:srgbClr val="0066FF"/>
            </a:solidFill>
            <a:ln>
              <a:solidFill>
                <a:schemeClr val="accent1"/>
              </a:solidFill>
            </a:ln>
          </c:spPr>
          <c:invertIfNegative val="0"/>
          <c:cat>
            <c:strRef>
              <c:f>Sheet1!$A$2:$A$5</c:f>
              <c:strCache>
                <c:ptCount val="4"/>
                <c:pt idx="0">
                  <c:v>Option 1</c:v>
                </c:pt>
                <c:pt idx="1">
                  <c:v>Option 2</c:v>
                </c:pt>
                <c:pt idx="2">
                  <c:v>Option 3</c:v>
                </c:pt>
                <c:pt idx="3">
                  <c:v>Option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0.25</c:v>
                </c:pt>
                <c:pt idx="1">
                  <c:v>0.25</c:v>
                </c:pt>
                <c:pt idx="2">
                  <c:v>0.25</c:v>
                </c:pt>
                <c:pt idx="3">
                  <c:v>0.25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1FE-4D77-9FE9-8DCD11E0750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38152192"/>
        <c:axId val="138178560"/>
      </c:barChart>
      <c:catAx>
        <c:axId val="138152192"/>
        <c:scaling>
          <c:orientation val="minMax"/>
        </c:scaling>
        <c:delete val="1"/>
        <c:axPos val="b"/>
        <c:numFmt formatCode="General" sourceLinked="0"/>
        <c:majorTickMark val="out"/>
        <c:minorTickMark val="none"/>
        <c:tickLblPos val="nextTo"/>
        <c:crossAx val="138178560"/>
        <c:crosses val="autoZero"/>
        <c:auto val="1"/>
        <c:lblAlgn val="ctr"/>
        <c:lblOffset val="100"/>
        <c:noMultiLvlLbl val="0"/>
      </c:catAx>
      <c:valAx>
        <c:axId val="138178560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200"/>
            </a:pPr>
            <a:endParaRPr lang="en-US"/>
          </a:p>
        </c:txPr>
        <c:crossAx val="138152192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2983050" cy="464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9149" tIns="0" rIns="19149" bIns="0" numCol="1" anchor="t" anchorCtr="0" compatLnSpc="1">
            <a:prstTxWarp prst="textNoShape">
              <a:avLst/>
            </a:prstTxWarp>
          </a:bodyPr>
          <a:lstStyle>
            <a:lvl1pPr defTabSz="944563">
              <a:defRPr sz="1000" b="0" i="1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98763" y="0"/>
            <a:ext cx="2983050" cy="464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9149" tIns="0" rIns="19149" bIns="0" numCol="1" anchor="t" anchorCtr="0" compatLnSpc="1">
            <a:prstTxWarp prst="textNoShape">
              <a:avLst/>
            </a:prstTxWarp>
          </a:bodyPr>
          <a:lstStyle>
            <a:lvl1pPr algn="r" defTabSz="944563">
              <a:defRPr sz="1000" b="0" i="1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8832063"/>
            <a:ext cx="2983050" cy="464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9149" tIns="0" rIns="19149" bIns="0" numCol="1" anchor="b" anchorCtr="0" compatLnSpc="1">
            <a:prstTxWarp prst="textNoShape">
              <a:avLst/>
            </a:prstTxWarp>
          </a:bodyPr>
          <a:lstStyle>
            <a:lvl1pPr defTabSz="944563">
              <a:defRPr sz="1000" b="0" i="1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98763" y="8832063"/>
            <a:ext cx="2983050" cy="464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9149" tIns="0" rIns="19149" bIns="0" numCol="1" anchor="b" anchorCtr="0" compatLnSpc="1">
            <a:prstTxWarp prst="textNoShape">
              <a:avLst/>
            </a:prstTxWarp>
          </a:bodyPr>
          <a:lstStyle>
            <a:lvl1pPr algn="r" defTabSz="944563">
              <a:defRPr sz="1000" b="0" i="1">
                <a:latin typeface="Arial" charset="0"/>
              </a:defRPr>
            </a:lvl1pPr>
          </a:lstStyle>
          <a:p>
            <a:pPr>
              <a:defRPr/>
            </a:pPr>
            <a:fld id="{5268933F-C742-4BCE-B2DD-1F47CBC7986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89094" name="Rectangle 6"/>
          <p:cNvSpPr>
            <a:spLocks noChangeArrowheads="1"/>
          </p:cNvSpPr>
          <p:nvPr/>
        </p:nvSpPr>
        <p:spPr bwMode="auto">
          <a:xfrm>
            <a:off x="3055745" y="8856163"/>
            <a:ext cx="768772" cy="2564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9362" tIns="44681" rIns="89362" bIns="44681">
            <a:spAutoFit/>
          </a:bodyPr>
          <a:lstStyle/>
          <a:p>
            <a:pPr algn="ctr" defTabSz="895350">
              <a:lnSpc>
                <a:spcPct val="90000"/>
              </a:lnSpc>
            </a:pPr>
            <a:r>
              <a:rPr lang="en-US" sz="1200" b="0">
                <a:latin typeface="Arial" charset="0"/>
              </a:rPr>
              <a:t>Page </a:t>
            </a:r>
            <a:fld id="{78F4DCC1-E220-426A-A5DD-7B79A2857C59}" type="slidenum">
              <a:rPr lang="en-US" sz="1200" b="0">
                <a:latin typeface="Arial" charset="0"/>
              </a:rPr>
              <a:pPr algn="ctr" defTabSz="895350">
                <a:lnSpc>
                  <a:spcPct val="90000"/>
                </a:lnSpc>
              </a:pPr>
              <a:t>‹#›</a:t>
            </a:fld>
            <a:endParaRPr lang="en-US" sz="1200" b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46675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2983050" cy="464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9149" tIns="0" rIns="19149" bIns="0" numCol="1" anchor="t" anchorCtr="0" compatLnSpc="1">
            <a:prstTxWarp prst="textNoShape">
              <a:avLst/>
            </a:prstTxWarp>
          </a:bodyPr>
          <a:lstStyle>
            <a:lvl1pPr defTabSz="944563">
              <a:defRPr sz="1000" b="0" i="1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98763" y="0"/>
            <a:ext cx="2983050" cy="464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9149" tIns="0" rIns="19149" bIns="0" numCol="1" anchor="t" anchorCtr="0" compatLnSpc="1">
            <a:prstTxWarp prst="textNoShape">
              <a:avLst/>
            </a:prstTxWarp>
          </a:bodyPr>
          <a:lstStyle>
            <a:lvl1pPr algn="r" defTabSz="944563">
              <a:defRPr sz="1000" b="0" i="1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8832063"/>
            <a:ext cx="2983050" cy="464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9149" tIns="0" rIns="19149" bIns="0" numCol="1" anchor="b" anchorCtr="0" compatLnSpc="1">
            <a:prstTxWarp prst="textNoShape">
              <a:avLst/>
            </a:prstTxWarp>
          </a:bodyPr>
          <a:lstStyle>
            <a:lvl1pPr defTabSz="944563">
              <a:defRPr sz="1000" b="0" i="1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98763" y="8832063"/>
            <a:ext cx="2983050" cy="464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9149" tIns="0" rIns="19149" bIns="0" numCol="1" anchor="b" anchorCtr="0" compatLnSpc="1">
            <a:prstTxWarp prst="textNoShape">
              <a:avLst/>
            </a:prstTxWarp>
          </a:bodyPr>
          <a:lstStyle>
            <a:lvl1pPr algn="r" defTabSz="944563">
              <a:defRPr sz="1000" b="0" i="1">
                <a:latin typeface="Times New Roman" pitchFamily="18" charset="0"/>
              </a:defRPr>
            </a:lvl1pPr>
          </a:lstStyle>
          <a:p>
            <a:pPr>
              <a:defRPr/>
            </a:pPr>
            <a:fld id="{CEFF10BB-EEB9-4211-9FFB-6C873E0C2CE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48134" name="Rectangle 6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-120650" y="82550"/>
            <a:ext cx="7275513" cy="409257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2055" name="Rectangle 7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459408" y="4338106"/>
            <a:ext cx="6040599" cy="4260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149" tIns="46277" rIns="94149" bIns="4627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/>
              <a:t>Body Text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48136" name="Rectangle 8"/>
          <p:cNvSpPr>
            <a:spLocks noChangeArrowheads="1"/>
          </p:cNvSpPr>
          <p:nvPr/>
        </p:nvSpPr>
        <p:spPr bwMode="auto">
          <a:xfrm>
            <a:off x="5425734" y="8856163"/>
            <a:ext cx="768772" cy="2564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9362" tIns="44681" rIns="89362" bIns="44681">
            <a:spAutoFit/>
          </a:bodyPr>
          <a:lstStyle/>
          <a:p>
            <a:pPr algn="ctr" defTabSz="895350">
              <a:lnSpc>
                <a:spcPct val="90000"/>
              </a:lnSpc>
            </a:pPr>
            <a:r>
              <a:rPr lang="en-US" sz="1200" b="0">
                <a:latin typeface="Arial" charset="0"/>
              </a:rPr>
              <a:t>Page </a:t>
            </a:r>
            <a:fld id="{E5206CC0-DFAC-4A44-8446-297E04678D73}" type="slidenum">
              <a:rPr lang="en-US" sz="1200" b="0">
                <a:latin typeface="Arial" charset="0"/>
              </a:rPr>
              <a:pPr algn="ctr" defTabSz="895350">
                <a:lnSpc>
                  <a:spcPct val="90000"/>
                </a:lnSpc>
              </a:pPr>
              <a:t>‹#›</a:t>
            </a:fld>
            <a:endParaRPr lang="en-US" sz="1200" b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17929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231775" indent="-231775" algn="l" defTabSz="939800" rtl="0" eaLnBrk="0" fontAlgn="base" hangingPunct="0">
      <a:lnSpc>
        <a:spcPct val="90000"/>
      </a:lnSpc>
      <a:spcBef>
        <a:spcPct val="40000"/>
      </a:spcBef>
      <a:spcAft>
        <a:spcPct val="0"/>
      </a:spcAft>
      <a:buSzPct val="100000"/>
      <a:buChar char="•"/>
      <a:defRPr sz="2400" kern="1200">
        <a:solidFill>
          <a:schemeClr val="tx1"/>
        </a:solidFill>
        <a:latin typeface="Arial" charset="0"/>
        <a:ea typeface="+mn-ea"/>
        <a:cs typeface="+mn-cs"/>
      </a:defRPr>
    </a:lvl1pPr>
    <a:lvl2pPr marL="579438" indent="-231775" algn="l" defTabSz="939800" rtl="0" eaLnBrk="0" fontAlgn="base" hangingPunct="0">
      <a:lnSpc>
        <a:spcPct val="90000"/>
      </a:lnSpc>
      <a:spcBef>
        <a:spcPct val="40000"/>
      </a:spcBef>
      <a:spcAft>
        <a:spcPct val="0"/>
      </a:spcAft>
      <a:buSzPct val="100000"/>
      <a:buChar char="–"/>
      <a:defRPr sz="2000" kern="1200">
        <a:solidFill>
          <a:schemeClr val="tx1"/>
        </a:solidFill>
        <a:latin typeface="Arial" charset="0"/>
        <a:ea typeface="+mn-ea"/>
        <a:cs typeface="+mn-cs"/>
      </a:defRPr>
    </a:lvl2pPr>
    <a:lvl3pPr marL="868363" indent="-173038" algn="l" defTabSz="939800" rtl="0" eaLnBrk="0" fontAlgn="base" hangingPunct="0">
      <a:lnSpc>
        <a:spcPct val="90000"/>
      </a:lnSpc>
      <a:spcBef>
        <a:spcPct val="40000"/>
      </a:spcBef>
      <a:spcAft>
        <a:spcPct val="0"/>
      </a:spcAft>
      <a:buSzPct val="100000"/>
      <a:buChar char="»"/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90650" algn="l" defTabSz="939800" rtl="0" eaLnBrk="0" fontAlgn="base" hangingPunct="0">
      <a:lnSpc>
        <a:spcPct val="90000"/>
      </a:lnSpc>
      <a:spcBef>
        <a:spcPct val="4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52613" algn="l" defTabSz="939800" rtl="0" eaLnBrk="0" fontAlgn="base" hangingPunct="0">
      <a:lnSpc>
        <a:spcPct val="90000"/>
      </a:lnSpc>
      <a:spcBef>
        <a:spcPct val="4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4563">
              <a:defRPr sz="2400" b="1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defTabSz="944563">
              <a:defRPr sz="2400" b="1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defTabSz="944563">
              <a:defRPr sz="2400" b="1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defTabSz="944563">
              <a:defRPr sz="2400" b="1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defTabSz="944563">
              <a:defRPr sz="2400" b="1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defTabSz="944563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defTabSz="944563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defTabSz="944563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defTabSz="944563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fld id="{D6CECCA1-7CA4-44A1-81D9-D8319096860F}" type="slidenum">
              <a:rPr lang="en-US" sz="1000" b="0" smtClean="0">
                <a:latin typeface="Times New Roman" pitchFamily="18" charset="0"/>
              </a:rPr>
              <a:pPr/>
              <a:t>1</a:t>
            </a:fld>
            <a:endParaRPr lang="en-US" sz="1000" b="0">
              <a:latin typeface="Times New Roman" pitchFamily="18" charset="0"/>
            </a:endParaRPr>
          </a:p>
        </p:txBody>
      </p:sp>
      <p:sp>
        <p:nvSpPr>
          <p:cNvPr id="49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120650" y="82550"/>
            <a:ext cx="7275513" cy="4092575"/>
          </a:xfrm>
          <a:ln/>
        </p:spPr>
      </p:sp>
      <p:sp>
        <p:nvSpPr>
          <p:cNvPr id="4915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en-US" altLang="en-US"/>
              <a:t>8/18/2001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altLang="en-US"/>
              <a:t>CSE8314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A38A4F4-E04F-4BF9-B944-5499E6793F92}" type="slidenum">
              <a:rPr lang="en-US" altLang="en-US"/>
              <a:pPr/>
              <a:t>25</a:t>
            </a:fld>
            <a:endParaRPr lang="en-US" altLang="en-US"/>
          </a:p>
        </p:txBody>
      </p:sp>
      <p:sp>
        <p:nvSpPr>
          <p:cNvPr id="14131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37998" y="4362416"/>
            <a:ext cx="5162979" cy="4134553"/>
          </a:xfrm>
          <a:ln/>
        </p:spPr>
        <p:txBody>
          <a:bodyPr lIns="94138" tIns="46272" rIns="94138" bIns="46272"/>
          <a:lstStyle/>
          <a:p>
            <a:endParaRPr lang="en-US" altLang="en-US"/>
          </a:p>
        </p:txBody>
      </p:sp>
      <p:sp>
        <p:nvSpPr>
          <p:cNvPr id="141315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6838" y="90488"/>
            <a:ext cx="7140575" cy="4017962"/>
          </a:xfrm>
          <a:ln cap="flat"/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en-US" altLang="en-US"/>
              <a:t>8/18/2001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altLang="en-US"/>
              <a:t>CSE8314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19CA0DB-7923-4326-8D04-CE5F84A68A99}" type="slidenum">
              <a:rPr lang="en-US" altLang="en-US"/>
              <a:pPr/>
              <a:t>26</a:t>
            </a:fld>
            <a:endParaRPr lang="en-US" altLang="en-US"/>
          </a:p>
        </p:txBody>
      </p:sp>
      <p:sp>
        <p:nvSpPr>
          <p:cNvPr id="253954" name="Rectangle 2050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175" y="80963"/>
            <a:ext cx="7189788" cy="4044950"/>
          </a:xfrm>
          <a:ln/>
        </p:spPr>
      </p:sp>
      <p:sp>
        <p:nvSpPr>
          <p:cNvPr id="253955" name="Rectangle 2051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en-US" altLang="en-US"/>
              <a:t>8/18/2001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altLang="en-US"/>
              <a:t>CSE8314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BB406F8-C1F6-4922-AD47-E21A2C70018A}" type="slidenum">
              <a:rPr lang="en-US" altLang="en-US"/>
              <a:pPr/>
              <a:t>27</a:t>
            </a:fld>
            <a:endParaRPr lang="en-US" altLang="en-US"/>
          </a:p>
        </p:txBody>
      </p:sp>
      <p:sp>
        <p:nvSpPr>
          <p:cNvPr id="14438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37998" y="4362416"/>
            <a:ext cx="5162979" cy="4134553"/>
          </a:xfrm>
          <a:ln/>
        </p:spPr>
        <p:txBody>
          <a:bodyPr lIns="94138" tIns="46272" rIns="94138" bIns="46272"/>
          <a:lstStyle/>
          <a:p>
            <a:endParaRPr lang="en-US" altLang="en-US"/>
          </a:p>
        </p:txBody>
      </p:sp>
      <p:sp>
        <p:nvSpPr>
          <p:cNvPr id="144387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6838" y="90488"/>
            <a:ext cx="7140575" cy="4017962"/>
          </a:xfrm>
          <a:ln cap="flat"/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en-US" altLang="en-US"/>
              <a:t>8/18/2001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altLang="en-US"/>
              <a:t>CSE8314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04F18F6-028C-4B0B-A285-37D06CC8128E}" type="slidenum">
              <a:rPr lang="en-US" altLang="en-US"/>
              <a:pPr/>
              <a:t>28</a:t>
            </a:fld>
            <a:endParaRPr lang="en-US" altLang="en-US"/>
          </a:p>
        </p:txBody>
      </p:sp>
      <p:sp>
        <p:nvSpPr>
          <p:cNvPr id="14643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37998" y="4362416"/>
            <a:ext cx="5162979" cy="4134553"/>
          </a:xfrm>
          <a:ln/>
        </p:spPr>
        <p:txBody>
          <a:bodyPr lIns="94138" tIns="46272" rIns="94138" bIns="46272"/>
          <a:lstStyle/>
          <a:p>
            <a:endParaRPr lang="en-US" altLang="en-US"/>
          </a:p>
        </p:txBody>
      </p:sp>
      <p:sp>
        <p:nvSpPr>
          <p:cNvPr id="146435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6838" y="90488"/>
            <a:ext cx="7140575" cy="4017962"/>
          </a:xfrm>
          <a:ln cap="flat"/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en-US" altLang="en-US"/>
              <a:t>8/18/2001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altLang="en-US"/>
              <a:t>CSE8314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29F1D81-E1F7-4408-BE53-FCC80135FF43}" type="slidenum">
              <a:rPr lang="en-US" altLang="en-US"/>
              <a:pPr/>
              <a:t>29</a:t>
            </a:fld>
            <a:endParaRPr lang="en-US" altLang="en-US"/>
          </a:p>
        </p:txBody>
      </p:sp>
      <p:sp>
        <p:nvSpPr>
          <p:cNvPr id="14848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37998" y="4362416"/>
            <a:ext cx="5162979" cy="4134553"/>
          </a:xfrm>
          <a:ln/>
        </p:spPr>
        <p:txBody>
          <a:bodyPr lIns="94138" tIns="46272" rIns="94138" bIns="46272"/>
          <a:lstStyle/>
          <a:p>
            <a:endParaRPr lang="en-US" altLang="en-US"/>
          </a:p>
        </p:txBody>
      </p:sp>
      <p:sp>
        <p:nvSpPr>
          <p:cNvPr id="148483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6838" y="90488"/>
            <a:ext cx="7140575" cy="4017962"/>
          </a:xfrm>
          <a:ln cap="flat"/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en-US" altLang="en-US"/>
              <a:t>8/18/2001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altLang="en-US"/>
              <a:t>CSE8314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10EE950-5969-4BEE-A391-646C1AF89BE1}" type="slidenum">
              <a:rPr lang="en-US" altLang="en-US"/>
              <a:pPr/>
              <a:t>30</a:t>
            </a:fld>
            <a:endParaRPr lang="en-US" altLang="en-US"/>
          </a:p>
        </p:txBody>
      </p:sp>
      <p:sp>
        <p:nvSpPr>
          <p:cNvPr id="15053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37998" y="4362416"/>
            <a:ext cx="5162979" cy="4134553"/>
          </a:xfrm>
          <a:ln/>
        </p:spPr>
        <p:txBody>
          <a:bodyPr lIns="94138" tIns="46272" rIns="94138" bIns="46272"/>
          <a:lstStyle/>
          <a:p>
            <a:endParaRPr lang="en-US" altLang="en-US"/>
          </a:p>
        </p:txBody>
      </p:sp>
      <p:sp>
        <p:nvSpPr>
          <p:cNvPr id="150531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6838" y="90488"/>
            <a:ext cx="7140575" cy="4017962"/>
          </a:xfrm>
          <a:ln cap="flat"/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en-US" altLang="en-US"/>
              <a:t>8/18/2001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altLang="en-US"/>
              <a:t>CSE8314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D5B2997-7B02-4F68-BF5A-FB00A7976A10}" type="slidenum">
              <a:rPr lang="en-US" altLang="en-US"/>
              <a:pPr/>
              <a:t>31</a:t>
            </a:fld>
            <a:endParaRPr lang="en-US" altLang="en-US"/>
          </a:p>
        </p:txBody>
      </p:sp>
      <p:sp>
        <p:nvSpPr>
          <p:cNvPr id="15257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37998" y="4362416"/>
            <a:ext cx="5162979" cy="4134553"/>
          </a:xfrm>
          <a:noFill/>
          <a:ln/>
        </p:spPr>
        <p:txBody>
          <a:bodyPr lIns="94138" tIns="46272" rIns="94138" bIns="46272"/>
          <a:lstStyle/>
          <a:p>
            <a:r>
              <a:rPr lang="en-US" altLang="en-US" sz="3200"/>
              <a:t>Example: Word Processor that Only Fails on a Book-Sized Document</a:t>
            </a:r>
          </a:p>
          <a:p>
            <a:r>
              <a:rPr lang="en-US" altLang="en-US" sz="3200"/>
              <a:t>Example: Cribbage Game with an Obvious Bug in the Scoring Algorithm</a:t>
            </a:r>
          </a:p>
        </p:txBody>
      </p:sp>
      <p:sp>
        <p:nvSpPr>
          <p:cNvPr id="152579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6838" y="90488"/>
            <a:ext cx="7140575" cy="4017962"/>
          </a:xfrm>
          <a:ln cap="flat"/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en-US" altLang="en-US"/>
              <a:t>8/18/2001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altLang="en-US"/>
              <a:t>CSE8314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D5B2997-7B02-4F68-BF5A-FB00A7976A10}" type="slidenum">
              <a:rPr lang="en-US" altLang="en-US"/>
              <a:pPr/>
              <a:t>32</a:t>
            </a:fld>
            <a:endParaRPr lang="en-US" altLang="en-US"/>
          </a:p>
        </p:txBody>
      </p:sp>
      <p:sp>
        <p:nvSpPr>
          <p:cNvPr id="15257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37998" y="4362416"/>
            <a:ext cx="5162979" cy="4134553"/>
          </a:xfrm>
          <a:noFill/>
          <a:ln/>
        </p:spPr>
        <p:txBody>
          <a:bodyPr lIns="94138" tIns="46272" rIns="94138" bIns="46272"/>
          <a:lstStyle/>
          <a:p>
            <a:r>
              <a:rPr lang="en-US" altLang="en-US" sz="3200"/>
              <a:t>Example: Word Processor that Only Fails on a Book-Sized Document</a:t>
            </a:r>
          </a:p>
          <a:p>
            <a:r>
              <a:rPr lang="en-US" altLang="en-US" sz="3200"/>
              <a:t>Example: Cribbage Game with an Obvious Bug in the Scoring Algorithm</a:t>
            </a:r>
          </a:p>
        </p:txBody>
      </p:sp>
      <p:sp>
        <p:nvSpPr>
          <p:cNvPr id="152579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6838" y="90488"/>
            <a:ext cx="7140575" cy="4017962"/>
          </a:xfrm>
          <a:ln cap="flat"/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en-US" altLang="en-US"/>
              <a:t>8/18/2001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altLang="en-US"/>
              <a:t>CSE8314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D5B2997-7B02-4F68-BF5A-FB00A7976A10}" type="slidenum">
              <a:rPr lang="en-US" altLang="en-US"/>
              <a:pPr/>
              <a:t>33</a:t>
            </a:fld>
            <a:endParaRPr lang="en-US" altLang="en-US"/>
          </a:p>
        </p:txBody>
      </p:sp>
      <p:sp>
        <p:nvSpPr>
          <p:cNvPr id="15257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37998" y="4362416"/>
            <a:ext cx="5162979" cy="4134553"/>
          </a:xfrm>
          <a:noFill/>
          <a:ln/>
        </p:spPr>
        <p:txBody>
          <a:bodyPr lIns="94138" tIns="46272" rIns="94138" bIns="46272"/>
          <a:lstStyle/>
          <a:p>
            <a:r>
              <a:rPr lang="en-US" altLang="en-US" sz="3200"/>
              <a:t>Example: Word Processor that Only Fails on a Book-Sized Document</a:t>
            </a:r>
          </a:p>
          <a:p>
            <a:r>
              <a:rPr lang="en-US" altLang="en-US" sz="3200"/>
              <a:t>Example: Cribbage Game with an Obvious Bug in the Scoring Algorithm</a:t>
            </a:r>
          </a:p>
        </p:txBody>
      </p:sp>
      <p:sp>
        <p:nvSpPr>
          <p:cNvPr id="152579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6838" y="90488"/>
            <a:ext cx="7140575" cy="4017962"/>
          </a:xfrm>
          <a:ln cap="flat"/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en-US" altLang="en-US"/>
              <a:t>8/18/2001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altLang="en-US"/>
              <a:t>CSE8314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D5B2997-7B02-4F68-BF5A-FB00A7976A10}" type="slidenum">
              <a:rPr lang="en-US" altLang="en-US"/>
              <a:pPr/>
              <a:t>34</a:t>
            </a:fld>
            <a:endParaRPr lang="en-US" altLang="en-US"/>
          </a:p>
        </p:txBody>
      </p:sp>
      <p:sp>
        <p:nvSpPr>
          <p:cNvPr id="15257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37998" y="4362416"/>
            <a:ext cx="5162979" cy="4134553"/>
          </a:xfrm>
          <a:noFill/>
          <a:ln/>
        </p:spPr>
        <p:txBody>
          <a:bodyPr lIns="94138" tIns="46272" rIns="94138" bIns="46272"/>
          <a:lstStyle/>
          <a:p>
            <a:r>
              <a:rPr lang="en-US" altLang="en-US" sz="3200"/>
              <a:t>Example: Word Processor that Only Fails on a Book-Sized Document</a:t>
            </a:r>
          </a:p>
          <a:p>
            <a:r>
              <a:rPr lang="en-US" altLang="en-US" sz="3200"/>
              <a:t>Example: Cribbage Game with an Obvious Bug in the Scoring Algorithm</a:t>
            </a:r>
          </a:p>
        </p:txBody>
      </p:sp>
      <p:sp>
        <p:nvSpPr>
          <p:cNvPr id="152579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6838" y="90488"/>
            <a:ext cx="7140575" cy="4017962"/>
          </a:xfrm>
          <a:ln cap="flat"/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4563">
              <a:defRPr sz="2400" b="1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defTabSz="944563">
              <a:defRPr sz="2400" b="1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defTabSz="944563">
              <a:defRPr sz="2400" b="1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defTabSz="944563">
              <a:defRPr sz="2400" b="1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defTabSz="944563">
              <a:defRPr sz="2400" b="1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defTabSz="944563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defTabSz="944563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defTabSz="944563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defTabSz="944563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fld id="{EB830695-B368-4443-89C0-F250036942EF}" type="slidenum">
              <a:rPr lang="en-US" sz="1000" b="0" smtClean="0">
                <a:latin typeface="Times New Roman" pitchFamily="18" charset="0"/>
              </a:rPr>
              <a:pPr/>
              <a:t>2</a:t>
            </a:fld>
            <a:endParaRPr lang="en-US" sz="1000" b="0">
              <a:latin typeface="Times New Roman" pitchFamily="18" charset="0"/>
            </a:endParaRPr>
          </a:p>
        </p:txBody>
      </p:sp>
      <p:sp>
        <p:nvSpPr>
          <p:cNvPr id="52227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390525" y="4286250"/>
            <a:ext cx="6335713" cy="4210050"/>
          </a:xfrm>
          <a:noFill/>
        </p:spPr>
        <p:txBody>
          <a:bodyPr lIns="93618" tIns="46809" rIns="93618" bIns="46809"/>
          <a:lstStyle/>
          <a:p>
            <a:r>
              <a:rPr lang="en-US"/>
              <a:t> MY BACKGROUND IS OVER 30 YEARS IN COMPUTING</a:t>
            </a:r>
          </a:p>
          <a:p>
            <a:r>
              <a:rPr lang="en-US"/>
              <a:t> MY FIRST JOB WAS WRITING FORTRAN PROGRAMS FOR THE FORD MOTOR COMPANY’S ENGINEERING &amp; RESEARCH CENTER IN DEARBORN MICHIGAN</a:t>
            </a:r>
          </a:p>
          <a:p>
            <a:r>
              <a:rPr lang="en-US"/>
              <a:t> I AM ALSO ACTIVE IN PROFESSIONAL SOCIETIES SUCH AS ACM, IEEE, AND THE LOCAL GROUP CALLED ASEE, WHICH IS PART OF THE SPIN NETWORK</a:t>
            </a:r>
          </a:p>
        </p:txBody>
      </p:sp>
      <p:sp>
        <p:nvSpPr>
          <p:cNvPr id="52228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69900" y="695325"/>
            <a:ext cx="6097588" cy="3430588"/>
          </a:xfrm>
          <a:ln cap="flat"/>
        </p:spPr>
      </p:sp>
    </p:spTree>
    <p:extLst>
      <p:ext uri="{BB962C8B-B14F-4D97-AF65-F5344CB8AC3E}">
        <p14:creationId xmlns:p14="http://schemas.microsoft.com/office/powerpoint/2010/main" val="207836446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en-US" altLang="en-US"/>
              <a:t>8/18/2001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altLang="en-US"/>
              <a:t>CSE8314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65CF855-B389-4F6A-8D62-D3A6F12D01C0}" type="slidenum">
              <a:rPr lang="en-US" altLang="en-US"/>
              <a:pPr/>
              <a:t>35</a:t>
            </a:fld>
            <a:endParaRPr lang="en-US" altLang="en-US"/>
          </a:p>
        </p:txBody>
      </p:sp>
      <p:sp>
        <p:nvSpPr>
          <p:cNvPr id="15462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37998" y="4362416"/>
            <a:ext cx="5162979" cy="4134553"/>
          </a:xfrm>
          <a:ln/>
        </p:spPr>
        <p:txBody>
          <a:bodyPr lIns="94138" tIns="46272" rIns="94138" bIns="46272"/>
          <a:lstStyle/>
          <a:p>
            <a:endParaRPr lang="en-US" altLang="en-US"/>
          </a:p>
        </p:txBody>
      </p:sp>
      <p:sp>
        <p:nvSpPr>
          <p:cNvPr id="154627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6838" y="90488"/>
            <a:ext cx="7140575" cy="4017962"/>
          </a:xfrm>
          <a:ln cap="flat"/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en-US" altLang="en-US"/>
              <a:t>8/18/2001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altLang="en-US"/>
              <a:t>CSE8314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C7CC887-A811-4A2C-8E13-0F93CAC03F4A}" type="slidenum">
              <a:rPr lang="en-US" altLang="en-US"/>
              <a:pPr/>
              <a:t>36</a:t>
            </a:fld>
            <a:endParaRPr lang="en-US" altLang="en-US"/>
          </a:p>
        </p:txBody>
      </p:sp>
      <p:sp>
        <p:nvSpPr>
          <p:cNvPr id="2549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175" y="80963"/>
            <a:ext cx="7189788" cy="4044950"/>
          </a:xfrm>
          <a:ln/>
        </p:spPr>
      </p:sp>
      <p:sp>
        <p:nvSpPr>
          <p:cNvPr id="2549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EFF10BB-EEB9-4211-9FFB-6C873E0C2CEB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48168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en-US" altLang="en-US"/>
              <a:t>8/18/2001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altLang="en-US"/>
              <a:t>CSE8314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3F835E3-44C5-4333-B38A-13AACE1806E6}" type="slidenum">
              <a:rPr lang="en-US" altLang="en-US"/>
              <a:pPr/>
              <a:t>61</a:t>
            </a:fld>
            <a:endParaRPr lang="en-US" altLang="en-US"/>
          </a:p>
        </p:txBody>
      </p:sp>
      <p:sp>
        <p:nvSpPr>
          <p:cNvPr id="57037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8300" y="4209984"/>
            <a:ext cx="6882375" cy="4209982"/>
          </a:xfrm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2008" tIns="45197" rIns="92008" bIns="45197"/>
          <a:lstStyle/>
          <a:p>
            <a:r>
              <a:rPr lang="en-US" altLang="en-US" dirty="0"/>
              <a:t>Traceability </a:t>
            </a:r>
            <a:r>
              <a:rPr lang="en-US" altLang="en-US" u="sng" dirty="0"/>
              <a:t>from</a:t>
            </a:r>
            <a:r>
              <a:rPr lang="en-US" altLang="en-US" dirty="0"/>
              <a:t> requirements is important, not just </a:t>
            </a:r>
            <a:r>
              <a:rPr lang="en-US" altLang="en-US" u="sng" dirty="0"/>
              <a:t>to</a:t>
            </a:r>
            <a:r>
              <a:rPr lang="en-US" altLang="en-US" dirty="0"/>
              <a:t> requirements.</a:t>
            </a:r>
          </a:p>
          <a:p>
            <a:r>
              <a:rPr lang="en-US" altLang="en-US" dirty="0"/>
              <a:t>If you </a:t>
            </a:r>
            <a:r>
              <a:rPr lang="en-US" altLang="en-US" u="sng" dirty="0"/>
              <a:t>change a requirement</a:t>
            </a:r>
            <a:r>
              <a:rPr lang="en-US" altLang="en-US" dirty="0"/>
              <a:t>, you need to know what </a:t>
            </a:r>
            <a:r>
              <a:rPr lang="en-US" altLang="en-US" u="sng" dirty="0"/>
              <a:t>tests need to be updated</a:t>
            </a:r>
            <a:r>
              <a:rPr lang="en-US" altLang="en-US" dirty="0"/>
              <a:t> and/or </a:t>
            </a:r>
            <a:r>
              <a:rPr lang="en-US" altLang="en-US" u="sng" dirty="0"/>
              <a:t>rerun</a:t>
            </a:r>
            <a:r>
              <a:rPr lang="en-US" altLang="en-US" dirty="0"/>
              <a:t>.</a:t>
            </a:r>
          </a:p>
          <a:p>
            <a:r>
              <a:rPr lang="en-US" altLang="en-US" u="sng" dirty="0"/>
              <a:t>Derived requirements</a:t>
            </a:r>
            <a:r>
              <a:rPr lang="en-US" altLang="en-US" dirty="0"/>
              <a:t> are requirements that result from your specific design or solution</a:t>
            </a:r>
          </a:p>
          <a:p>
            <a:pPr lvl="1">
              <a:spcBef>
                <a:spcPct val="10000"/>
              </a:spcBef>
            </a:pPr>
            <a:r>
              <a:rPr lang="en-US" altLang="en-US" u="sng" dirty="0"/>
              <a:t>requirement</a:t>
            </a:r>
            <a:r>
              <a:rPr lang="en-US" altLang="en-US" dirty="0"/>
              <a:t>: deliver a computer with a given application capability</a:t>
            </a:r>
          </a:p>
          <a:p>
            <a:pPr lvl="1">
              <a:spcBef>
                <a:spcPct val="10000"/>
              </a:spcBef>
            </a:pPr>
            <a:r>
              <a:rPr lang="en-US" altLang="en-US" u="sng" dirty="0"/>
              <a:t>derived requirement</a:t>
            </a:r>
            <a:r>
              <a:rPr lang="en-US" altLang="en-US" dirty="0"/>
              <a:t>: you must have 8 million bytes, because you are using a specific operating system and processor</a:t>
            </a:r>
          </a:p>
        </p:txBody>
      </p:sp>
      <p:sp>
        <p:nvSpPr>
          <p:cNvPr id="570371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8788" y="688975"/>
            <a:ext cx="6121400" cy="3443288"/>
          </a:xfrm>
          <a:ln cap="flat"/>
        </p:spPr>
      </p:sp>
    </p:spTree>
    <p:extLst>
      <p:ext uri="{BB962C8B-B14F-4D97-AF65-F5344CB8AC3E}">
        <p14:creationId xmlns:p14="http://schemas.microsoft.com/office/powerpoint/2010/main" val="423825298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en-US" altLang="en-US"/>
              <a:t>8/18/2001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altLang="en-US"/>
              <a:t>CSE8314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7CE5700-4527-4E82-A8C9-BC51D7BD0056}" type="slidenum">
              <a:rPr lang="en-US" altLang="en-US"/>
              <a:pPr/>
              <a:t>62</a:t>
            </a:fld>
            <a:endParaRPr lang="en-US" altLang="en-US"/>
          </a:p>
        </p:txBody>
      </p:sp>
      <p:sp>
        <p:nvSpPr>
          <p:cNvPr id="57651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56599" y="4209984"/>
            <a:ext cx="6647476" cy="4439418"/>
          </a:xfrm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2008" tIns="45197" rIns="92008" bIns="45197"/>
          <a:lstStyle/>
          <a:p>
            <a:r>
              <a:rPr lang="en-US" altLang="en-US" dirty="0"/>
              <a:t> Example: testing an air bag destroys the air bag</a:t>
            </a:r>
          </a:p>
          <a:p>
            <a:r>
              <a:rPr lang="en-US" altLang="en-US" dirty="0"/>
              <a:t> Example: testing that a nuclear reactor is safe under extreme circumstances might risk meltdown</a:t>
            </a:r>
          </a:p>
          <a:p>
            <a:r>
              <a:rPr lang="en-US" altLang="en-US" dirty="0"/>
              <a:t> Example: testing that software responds correctly to an odd interrupt might require building expensive test equipment</a:t>
            </a:r>
          </a:p>
          <a:p>
            <a:r>
              <a:rPr lang="en-US" altLang="en-US" dirty="0"/>
              <a:t> Example: if the software is too complex, no tests may be adequate -- in fact, testing is never adequate to guarantee absence of errors - we’ll discuss this more later</a:t>
            </a:r>
          </a:p>
        </p:txBody>
      </p:sp>
      <p:sp>
        <p:nvSpPr>
          <p:cNvPr id="576515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8788" y="688975"/>
            <a:ext cx="6121400" cy="3443288"/>
          </a:xfrm>
          <a:ln cap="flat"/>
        </p:spPr>
      </p:sp>
    </p:spTree>
    <p:extLst>
      <p:ext uri="{BB962C8B-B14F-4D97-AF65-F5344CB8AC3E}">
        <p14:creationId xmlns:p14="http://schemas.microsoft.com/office/powerpoint/2010/main" val="350447384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en-US" altLang="en-US"/>
              <a:t>8/18/2001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altLang="en-US"/>
              <a:t>CSE8314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8644816-3445-475B-8C0E-C2C9A36D87FC}" type="slidenum">
              <a:rPr lang="en-US" altLang="en-US"/>
              <a:pPr/>
              <a:t>63</a:t>
            </a:fld>
            <a:endParaRPr lang="en-US" altLang="en-US"/>
          </a:p>
        </p:txBody>
      </p:sp>
      <p:sp>
        <p:nvSpPr>
          <p:cNvPr id="6707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175" y="80963"/>
            <a:ext cx="7189788" cy="4044950"/>
          </a:xfrm>
          <a:ln/>
        </p:spPr>
      </p:sp>
      <p:sp>
        <p:nvSpPr>
          <p:cNvPr id="6707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8028582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en-US" altLang="en-US"/>
              <a:t>8/18/2001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altLang="en-US"/>
              <a:t>CSE8314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A778A4C-9234-46A7-BFF2-FD680E524539}" type="slidenum">
              <a:rPr lang="en-US" altLang="en-US"/>
              <a:pPr/>
              <a:t>68</a:t>
            </a:fld>
            <a:endParaRPr lang="en-US" altLang="en-US"/>
          </a:p>
        </p:txBody>
      </p:sp>
      <p:sp>
        <p:nvSpPr>
          <p:cNvPr id="57446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37998" y="4362416"/>
            <a:ext cx="5162979" cy="4134553"/>
          </a:xfrm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2008" tIns="45197" rIns="92008" bIns="45197"/>
          <a:lstStyle/>
          <a:p>
            <a:r>
              <a:rPr lang="en-US" altLang="en-US" dirty="0"/>
              <a:t>Ideal 3 works sometimes with very complex products that have relatively simple requirements.</a:t>
            </a:r>
          </a:p>
          <a:p>
            <a:r>
              <a:rPr lang="en-US" altLang="en-US" dirty="0"/>
              <a:t>Less than ideal should be minimized.  Drawbacks include:</a:t>
            </a:r>
          </a:p>
          <a:p>
            <a:pPr lvl="1"/>
            <a:r>
              <a:rPr lang="en-US" altLang="en-US" sz="1800" dirty="0"/>
              <a:t>Harder to trace</a:t>
            </a:r>
          </a:p>
          <a:p>
            <a:pPr lvl="1"/>
            <a:r>
              <a:rPr lang="en-US" altLang="en-US" sz="1800" dirty="0"/>
              <a:t>Harder to test</a:t>
            </a:r>
          </a:p>
          <a:p>
            <a:pPr lvl="1"/>
            <a:r>
              <a:rPr lang="en-US" altLang="en-US" sz="1800" dirty="0"/>
              <a:t>Changes have greater impact</a:t>
            </a:r>
          </a:p>
          <a:p>
            <a:pPr lvl="1"/>
            <a:r>
              <a:rPr lang="en-US" altLang="en-US" sz="1800" dirty="0"/>
              <a:t>Geometric Growth of combinations to test and interfaces to check out</a:t>
            </a:r>
          </a:p>
        </p:txBody>
      </p:sp>
      <p:sp>
        <p:nvSpPr>
          <p:cNvPr id="574467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8788" y="688975"/>
            <a:ext cx="6121400" cy="3443288"/>
          </a:xfrm>
          <a:ln cap="flat"/>
        </p:spPr>
      </p:sp>
    </p:spTree>
    <p:extLst>
      <p:ext uri="{BB962C8B-B14F-4D97-AF65-F5344CB8AC3E}">
        <p14:creationId xmlns:p14="http://schemas.microsoft.com/office/powerpoint/2010/main" val="293735860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4563">
              <a:defRPr sz="2400" b="1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defTabSz="944563">
              <a:defRPr sz="2400" b="1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defTabSz="944563">
              <a:defRPr sz="2400" b="1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defTabSz="944563">
              <a:defRPr sz="2400" b="1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defTabSz="944563">
              <a:defRPr sz="2400" b="1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defTabSz="944563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defTabSz="944563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defTabSz="944563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defTabSz="944563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fld id="{D6CECCA1-7CA4-44A1-81D9-D8319096860F}" type="slidenum">
              <a:rPr lang="en-US" sz="1000" b="0" smtClean="0">
                <a:latin typeface="Times New Roman" pitchFamily="18" charset="0"/>
              </a:rPr>
              <a:pPr/>
              <a:t>70</a:t>
            </a:fld>
            <a:endParaRPr lang="en-US" sz="1000" b="0">
              <a:latin typeface="Times New Roman" pitchFamily="18" charset="0"/>
            </a:endParaRPr>
          </a:p>
        </p:txBody>
      </p:sp>
      <p:sp>
        <p:nvSpPr>
          <p:cNvPr id="49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120650" y="82550"/>
            <a:ext cx="7275513" cy="4092575"/>
          </a:xfrm>
          <a:ln/>
        </p:spPr>
      </p:sp>
      <p:sp>
        <p:nvSpPr>
          <p:cNvPr id="4915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92015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44563">
              <a:defRPr sz="2400" b="1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defTabSz="944563">
              <a:defRPr sz="2400" b="1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defTabSz="944563">
              <a:defRPr sz="2400" b="1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defTabSz="944563">
              <a:defRPr sz="2400" b="1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defTabSz="944563">
              <a:defRPr sz="2400" b="1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defTabSz="944563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defTabSz="944563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defTabSz="944563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defTabSz="944563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r>
              <a:rPr lang="en-US" altLang="en-US" sz="1000" b="0">
                <a:latin typeface="Times New Roman" pitchFamily="18" charset="0"/>
              </a:rPr>
              <a:t>8/18/2001</a:t>
            </a:r>
          </a:p>
        </p:txBody>
      </p:sp>
      <p:sp>
        <p:nvSpPr>
          <p:cNvPr id="53251" name="Rectangle 4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44563">
              <a:defRPr sz="2400" b="1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defTabSz="944563">
              <a:defRPr sz="2400" b="1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defTabSz="944563">
              <a:defRPr sz="2400" b="1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defTabSz="944563">
              <a:defRPr sz="2400" b="1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defTabSz="944563">
              <a:defRPr sz="2400" b="1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defTabSz="944563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defTabSz="944563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defTabSz="944563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defTabSz="944563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endParaRPr lang="en-US" altLang="en-US" sz="1000" b="0" dirty="0">
              <a:latin typeface="Times New Roman" pitchFamily="18" charset="0"/>
            </a:endParaRPr>
          </a:p>
        </p:txBody>
      </p:sp>
      <p:sp>
        <p:nvSpPr>
          <p:cNvPr id="53252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4563">
              <a:defRPr sz="2400" b="1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defTabSz="944563">
              <a:defRPr sz="2400" b="1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defTabSz="944563">
              <a:defRPr sz="2400" b="1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defTabSz="944563">
              <a:defRPr sz="2400" b="1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defTabSz="944563">
              <a:defRPr sz="2400" b="1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defTabSz="944563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defTabSz="944563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defTabSz="944563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defTabSz="944563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fld id="{00F5AB6E-C321-4F11-BE25-524C854459A2}" type="slidenum">
              <a:rPr lang="en-US" altLang="en-US" sz="1000" b="0">
                <a:latin typeface="Times New Roman" pitchFamily="18" charset="0"/>
              </a:rPr>
              <a:pPr/>
              <a:t>72</a:t>
            </a:fld>
            <a:endParaRPr lang="en-US" altLang="en-US" sz="1000" b="0">
              <a:latin typeface="Times New Roman" pitchFamily="18" charset="0"/>
            </a:endParaRPr>
          </a:p>
        </p:txBody>
      </p:sp>
      <p:sp>
        <p:nvSpPr>
          <p:cNvPr id="5325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17055" y="4415194"/>
            <a:ext cx="5047704" cy="4184573"/>
          </a:xfrm>
          <a:noFill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2008" tIns="45197" rIns="92008" bIns="45197"/>
          <a:lstStyle/>
          <a:p>
            <a:endParaRPr lang="en-US" altLang="en-US"/>
          </a:p>
        </p:txBody>
      </p:sp>
      <p:sp>
        <p:nvSpPr>
          <p:cNvPr id="53254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42900" y="696913"/>
            <a:ext cx="6196013" cy="3486150"/>
          </a:xfrm>
          <a:ln cap="flat"/>
        </p:spPr>
      </p:sp>
    </p:spTree>
    <p:extLst>
      <p:ext uri="{BB962C8B-B14F-4D97-AF65-F5344CB8AC3E}">
        <p14:creationId xmlns:p14="http://schemas.microsoft.com/office/powerpoint/2010/main" val="139439003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44563">
              <a:defRPr sz="2400" b="1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defTabSz="944563">
              <a:defRPr sz="2400" b="1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defTabSz="944563">
              <a:defRPr sz="2400" b="1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defTabSz="944563">
              <a:defRPr sz="2400" b="1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defTabSz="944563">
              <a:defRPr sz="2400" b="1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defTabSz="944563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defTabSz="944563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defTabSz="944563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defTabSz="944563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r>
              <a:rPr lang="en-US" altLang="en-US" sz="1000" b="0">
                <a:latin typeface="Times New Roman" pitchFamily="18" charset="0"/>
              </a:rPr>
              <a:t>8/18/2001</a:t>
            </a:r>
          </a:p>
        </p:txBody>
      </p:sp>
      <p:sp>
        <p:nvSpPr>
          <p:cNvPr id="54275" name="Rectangle 4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44563">
              <a:defRPr sz="2400" b="1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defTabSz="944563">
              <a:defRPr sz="2400" b="1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defTabSz="944563">
              <a:defRPr sz="2400" b="1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defTabSz="944563">
              <a:defRPr sz="2400" b="1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defTabSz="944563">
              <a:defRPr sz="2400" b="1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defTabSz="944563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defTabSz="944563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defTabSz="944563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defTabSz="944563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endParaRPr lang="en-US" altLang="en-US" sz="1000" b="0" dirty="0">
              <a:latin typeface="Times New Roman" pitchFamily="18" charset="0"/>
            </a:endParaRPr>
          </a:p>
        </p:txBody>
      </p:sp>
      <p:sp>
        <p:nvSpPr>
          <p:cNvPr id="54276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4563">
              <a:defRPr sz="2400" b="1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defTabSz="944563">
              <a:defRPr sz="2400" b="1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defTabSz="944563">
              <a:defRPr sz="2400" b="1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defTabSz="944563">
              <a:defRPr sz="2400" b="1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defTabSz="944563">
              <a:defRPr sz="2400" b="1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defTabSz="944563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defTabSz="944563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defTabSz="944563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defTabSz="944563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fld id="{0AF716AE-53D9-4747-A9D6-39D287F850B9}" type="slidenum">
              <a:rPr lang="en-US" altLang="en-US" sz="1000" b="0">
                <a:latin typeface="Times New Roman" pitchFamily="18" charset="0"/>
              </a:rPr>
              <a:pPr/>
              <a:t>73</a:t>
            </a:fld>
            <a:endParaRPr lang="en-US" altLang="en-US" sz="1000" b="0">
              <a:latin typeface="Times New Roman" pitchFamily="18" charset="0"/>
            </a:endParaRPr>
          </a:p>
        </p:txBody>
      </p:sp>
      <p:sp>
        <p:nvSpPr>
          <p:cNvPr id="54277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17055" y="4415194"/>
            <a:ext cx="5047704" cy="4184573"/>
          </a:xfrm>
          <a:noFill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2008" tIns="45197" rIns="92008" bIns="45197"/>
          <a:lstStyle/>
          <a:p>
            <a:endParaRPr lang="en-US" altLang="en-US"/>
          </a:p>
        </p:txBody>
      </p:sp>
      <p:sp>
        <p:nvSpPr>
          <p:cNvPr id="54278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42900" y="696913"/>
            <a:ext cx="6196013" cy="3486150"/>
          </a:xfrm>
          <a:ln cap="flat"/>
        </p:spPr>
      </p:sp>
    </p:spTree>
    <p:extLst>
      <p:ext uri="{BB962C8B-B14F-4D97-AF65-F5344CB8AC3E}">
        <p14:creationId xmlns:p14="http://schemas.microsoft.com/office/powerpoint/2010/main" val="38916176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4563">
              <a:defRPr sz="2400" b="1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defTabSz="944563">
              <a:defRPr sz="2400" b="1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defTabSz="944563">
              <a:defRPr sz="2400" b="1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defTabSz="944563">
              <a:defRPr sz="2400" b="1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defTabSz="944563">
              <a:defRPr sz="2400" b="1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defTabSz="944563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defTabSz="944563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defTabSz="944563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defTabSz="944563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fld id="{D6CECCA1-7CA4-44A1-81D9-D8319096860F}" type="slidenum">
              <a:rPr lang="en-US" sz="1000" b="0" smtClean="0">
                <a:latin typeface="Times New Roman" pitchFamily="18" charset="0"/>
              </a:rPr>
              <a:pPr/>
              <a:t>5</a:t>
            </a:fld>
            <a:endParaRPr lang="en-US" sz="1000" b="0">
              <a:latin typeface="Times New Roman" pitchFamily="18" charset="0"/>
            </a:endParaRPr>
          </a:p>
        </p:txBody>
      </p:sp>
      <p:sp>
        <p:nvSpPr>
          <p:cNvPr id="49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120650" y="82550"/>
            <a:ext cx="7275513" cy="4092575"/>
          </a:xfrm>
          <a:ln/>
        </p:spPr>
      </p:sp>
      <p:sp>
        <p:nvSpPr>
          <p:cNvPr id="4915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36320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4563">
              <a:defRPr sz="2400" b="1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defTabSz="944563">
              <a:defRPr sz="2400" b="1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defTabSz="944563">
              <a:defRPr sz="2400" b="1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defTabSz="944563">
              <a:defRPr sz="2400" b="1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defTabSz="944563">
              <a:defRPr sz="2400" b="1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defTabSz="944563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defTabSz="944563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defTabSz="944563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defTabSz="944563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fld id="{D6CECCA1-7CA4-44A1-81D9-D8319096860F}" type="slidenum">
              <a:rPr lang="en-US" sz="1000" b="0" smtClean="0">
                <a:latin typeface="Times New Roman" pitchFamily="18" charset="0"/>
              </a:rPr>
              <a:pPr/>
              <a:t>74</a:t>
            </a:fld>
            <a:endParaRPr lang="en-US" sz="1000" b="0">
              <a:latin typeface="Times New Roman" pitchFamily="18" charset="0"/>
            </a:endParaRPr>
          </a:p>
        </p:txBody>
      </p:sp>
      <p:sp>
        <p:nvSpPr>
          <p:cNvPr id="49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120650" y="82550"/>
            <a:ext cx="7275513" cy="4092575"/>
          </a:xfrm>
          <a:ln/>
        </p:spPr>
      </p:sp>
      <p:sp>
        <p:nvSpPr>
          <p:cNvPr id="4915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6327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en-US" altLang="en-US"/>
              <a:t>8/18/2001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altLang="en-US" dirty="0"/>
              <a:t>CSE8314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DD89EDB-0438-4565-B02E-1AC230C4DDD5}" type="slidenum">
              <a:rPr lang="en-US" altLang="en-US"/>
              <a:pPr/>
              <a:t>75</a:t>
            </a:fld>
            <a:endParaRPr lang="en-US" altLang="en-US"/>
          </a:p>
        </p:txBody>
      </p:sp>
      <p:sp>
        <p:nvSpPr>
          <p:cNvPr id="1198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60375" y="688975"/>
            <a:ext cx="6121400" cy="3443288"/>
          </a:xfrm>
          <a:ln/>
        </p:spPr>
      </p:sp>
      <p:sp>
        <p:nvSpPr>
          <p:cNvPr id="1198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7998" y="4362416"/>
            <a:ext cx="5162979" cy="4134553"/>
          </a:xfrm>
        </p:spPr>
        <p:txBody>
          <a:bodyPr lIns="91428" tIns="45714" rIns="91428" bIns="45714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239227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en-US" altLang="en-US"/>
              <a:t>8/18/2001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altLang="en-US"/>
              <a:t>CSE8314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2FA76A9-C520-4388-8C23-6F1C7D0A968F}" type="slidenum">
              <a:rPr lang="en-US" altLang="en-US"/>
              <a:pPr/>
              <a:t>76</a:t>
            </a:fld>
            <a:endParaRPr lang="en-US" altLang="en-US"/>
          </a:p>
        </p:txBody>
      </p:sp>
      <p:sp>
        <p:nvSpPr>
          <p:cNvPr id="15902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8788" y="688975"/>
            <a:ext cx="6121400" cy="3443288"/>
          </a:xfrm>
          <a:ln/>
        </p:spPr>
      </p:sp>
      <p:sp>
        <p:nvSpPr>
          <p:cNvPr id="15902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7998" y="4362416"/>
            <a:ext cx="5162979" cy="4134553"/>
          </a:xfrm>
        </p:spPr>
        <p:txBody>
          <a:bodyPr lIns="92976" tIns="46488" rIns="92976" bIns="46488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en-US" altLang="en-US"/>
              <a:t>8/18/2001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altLang="en-US"/>
              <a:t>CSE8314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5A3A764-20AA-4A76-812A-970BCBB005D4}" type="slidenum">
              <a:rPr lang="en-US" altLang="en-US"/>
              <a:pPr/>
              <a:t>77</a:t>
            </a:fld>
            <a:endParaRPr lang="en-US" altLang="en-US"/>
          </a:p>
        </p:txBody>
      </p:sp>
      <p:sp>
        <p:nvSpPr>
          <p:cNvPr id="15923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8788" y="688975"/>
            <a:ext cx="6121400" cy="3443288"/>
          </a:xfrm>
          <a:ln/>
        </p:spPr>
      </p:sp>
      <p:sp>
        <p:nvSpPr>
          <p:cNvPr id="15923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7998" y="4362416"/>
            <a:ext cx="5162979" cy="4134553"/>
          </a:xfrm>
        </p:spPr>
        <p:txBody>
          <a:bodyPr lIns="92976" tIns="46488" rIns="92976" bIns="46488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en-US" altLang="en-US"/>
              <a:t>8/18/2001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altLang="en-US"/>
              <a:t>CSE8314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A9C1BFB-E945-42B6-B9C8-D3F0CC3D753E}" type="slidenum">
              <a:rPr lang="en-US" altLang="en-US"/>
              <a:pPr/>
              <a:t>78</a:t>
            </a:fld>
            <a:endParaRPr lang="en-US" altLang="en-US"/>
          </a:p>
        </p:txBody>
      </p:sp>
      <p:sp>
        <p:nvSpPr>
          <p:cNvPr id="15943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8788" y="688975"/>
            <a:ext cx="6121400" cy="3443288"/>
          </a:xfrm>
          <a:ln/>
        </p:spPr>
      </p:sp>
      <p:sp>
        <p:nvSpPr>
          <p:cNvPr id="15943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7998" y="4362416"/>
            <a:ext cx="5162979" cy="4134553"/>
          </a:xfrm>
        </p:spPr>
        <p:txBody>
          <a:bodyPr lIns="92976" tIns="46488" rIns="92976" bIns="46488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en-US" altLang="en-US"/>
              <a:t>8/18/2001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altLang="en-US"/>
              <a:t>CSE8314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E6CAA52-5995-4AEE-A319-9F19E539ED58}" type="slidenum">
              <a:rPr lang="en-US" altLang="en-US"/>
              <a:pPr/>
              <a:t>79</a:t>
            </a:fld>
            <a:endParaRPr lang="en-US" altLang="en-US"/>
          </a:p>
        </p:txBody>
      </p:sp>
      <p:sp>
        <p:nvSpPr>
          <p:cNvPr id="1753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175" y="80963"/>
            <a:ext cx="7189788" cy="4044950"/>
          </a:xfrm>
          <a:ln/>
        </p:spPr>
      </p:sp>
      <p:sp>
        <p:nvSpPr>
          <p:cNvPr id="1753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en-US" altLang="en-US"/>
              <a:t>8/18/2001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altLang="en-US"/>
              <a:t>CSE8314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E6CAA52-5995-4AEE-A319-9F19E539ED58}" type="slidenum">
              <a:rPr lang="en-US" altLang="en-US"/>
              <a:pPr/>
              <a:t>80</a:t>
            </a:fld>
            <a:endParaRPr lang="en-US" altLang="en-US"/>
          </a:p>
        </p:txBody>
      </p:sp>
      <p:sp>
        <p:nvSpPr>
          <p:cNvPr id="1753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175" y="80963"/>
            <a:ext cx="7189788" cy="4044950"/>
          </a:xfrm>
          <a:ln/>
        </p:spPr>
      </p:sp>
      <p:sp>
        <p:nvSpPr>
          <p:cNvPr id="1753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en-US" altLang="en-US"/>
              <a:t>8/18/2001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altLang="en-US"/>
              <a:t>CSE8314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F707937-B93F-46FB-B336-7A0EF84AAB8F}" type="slidenum">
              <a:rPr lang="en-US" altLang="en-US"/>
              <a:pPr/>
              <a:t>81</a:t>
            </a:fld>
            <a:endParaRPr lang="en-US" altLang="en-US"/>
          </a:p>
        </p:txBody>
      </p:sp>
      <p:sp>
        <p:nvSpPr>
          <p:cNvPr id="17541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175" y="80963"/>
            <a:ext cx="7189788" cy="4044950"/>
          </a:xfrm>
          <a:ln/>
        </p:spPr>
      </p:sp>
      <p:sp>
        <p:nvSpPr>
          <p:cNvPr id="17541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en-US" altLang="en-US"/>
              <a:t>8/18/2001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altLang="en-US"/>
              <a:t>CSE8314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F707937-B93F-46FB-B336-7A0EF84AAB8F}" type="slidenum">
              <a:rPr lang="en-US" altLang="en-US"/>
              <a:pPr/>
              <a:t>82</a:t>
            </a:fld>
            <a:endParaRPr lang="en-US" altLang="en-US"/>
          </a:p>
        </p:txBody>
      </p:sp>
      <p:sp>
        <p:nvSpPr>
          <p:cNvPr id="17541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175" y="80963"/>
            <a:ext cx="7189788" cy="4044950"/>
          </a:xfrm>
          <a:ln/>
        </p:spPr>
      </p:sp>
      <p:sp>
        <p:nvSpPr>
          <p:cNvPr id="17541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en-US" altLang="en-US"/>
              <a:t>8/18/2001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altLang="en-US" dirty="0"/>
              <a:t>CSE8314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DD89EDB-0438-4565-B02E-1AC230C4DDD5}" type="slidenum">
              <a:rPr lang="en-US" altLang="en-US"/>
              <a:pPr/>
              <a:t>83</a:t>
            </a:fld>
            <a:endParaRPr lang="en-US" altLang="en-US"/>
          </a:p>
        </p:txBody>
      </p:sp>
      <p:sp>
        <p:nvSpPr>
          <p:cNvPr id="1198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60375" y="688975"/>
            <a:ext cx="6121400" cy="3443288"/>
          </a:xfrm>
          <a:ln/>
        </p:spPr>
      </p:sp>
      <p:sp>
        <p:nvSpPr>
          <p:cNvPr id="1198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7998" y="4362416"/>
            <a:ext cx="5162979" cy="4134553"/>
          </a:xfrm>
        </p:spPr>
        <p:txBody>
          <a:bodyPr lIns="91428" tIns="45714" rIns="91428" bIns="45714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237004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en-US" altLang="en-US"/>
              <a:t>8/18/2001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altLang="en-US"/>
              <a:t>CSE8314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22C5427-A363-49BF-8072-D04C9DDDBA70}" type="slidenum">
              <a:rPr lang="en-US" altLang="en-US"/>
              <a:pPr/>
              <a:t>6</a:t>
            </a:fld>
            <a:endParaRPr lang="en-US" altLang="en-US"/>
          </a:p>
        </p:txBody>
      </p:sp>
      <p:sp>
        <p:nvSpPr>
          <p:cNvPr id="56832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37998" y="4362416"/>
            <a:ext cx="5162979" cy="4134553"/>
          </a:xfrm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2008" tIns="45197" rIns="92008" bIns="45197"/>
          <a:lstStyle/>
          <a:p>
            <a:endParaRPr lang="en-US" altLang="en-US"/>
          </a:p>
        </p:txBody>
      </p:sp>
      <p:sp>
        <p:nvSpPr>
          <p:cNvPr id="568323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8788" y="688975"/>
            <a:ext cx="6121400" cy="3443288"/>
          </a:xfrm>
          <a:ln cap="flat"/>
        </p:spPr>
      </p:sp>
    </p:spTree>
    <p:extLst>
      <p:ext uri="{BB962C8B-B14F-4D97-AF65-F5344CB8AC3E}">
        <p14:creationId xmlns:p14="http://schemas.microsoft.com/office/powerpoint/2010/main" val="22325978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en-US" altLang="en-US"/>
              <a:t>8/18/2001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altLang="en-US"/>
              <a:t>CSE8314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BAB165A-C82C-4ECF-8FB1-09A8FD49168D}" type="slidenum">
              <a:rPr lang="en-US" altLang="en-US"/>
              <a:pPr/>
              <a:t>90</a:t>
            </a:fld>
            <a:endParaRPr lang="en-US" altLang="en-US"/>
          </a:p>
        </p:txBody>
      </p:sp>
      <p:sp>
        <p:nvSpPr>
          <p:cNvPr id="160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8788" y="688975"/>
            <a:ext cx="6121400" cy="3443288"/>
          </a:xfrm>
          <a:ln/>
        </p:spPr>
      </p:sp>
      <p:sp>
        <p:nvSpPr>
          <p:cNvPr id="16025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7998" y="4362416"/>
            <a:ext cx="5162979" cy="4134553"/>
          </a:xfrm>
        </p:spPr>
        <p:txBody>
          <a:bodyPr lIns="92976" tIns="46488" rIns="92976" bIns="46488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1133504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en-US" altLang="en-US"/>
              <a:t>8/18/2001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altLang="en-US"/>
              <a:t>CSE8314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BAB165A-C82C-4ECF-8FB1-09A8FD49168D}" type="slidenum">
              <a:rPr lang="en-US" altLang="en-US"/>
              <a:pPr/>
              <a:t>91</a:t>
            </a:fld>
            <a:endParaRPr lang="en-US" altLang="en-US"/>
          </a:p>
        </p:txBody>
      </p:sp>
      <p:sp>
        <p:nvSpPr>
          <p:cNvPr id="160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8788" y="688975"/>
            <a:ext cx="6121400" cy="3443288"/>
          </a:xfrm>
          <a:ln/>
        </p:spPr>
      </p:sp>
      <p:sp>
        <p:nvSpPr>
          <p:cNvPr id="16025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7998" y="4362416"/>
            <a:ext cx="5162979" cy="4134553"/>
          </a:xfrm>
        </p:spPr>
        <p:txBody>
          <a:bodyPr lIns="92976" tIns="46488" rIns="92976" bIns="46488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en-US" altLang="en-US"/>
              <a:t>8/18/2001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altLang="en-US"/>
              <a:t>CSE8314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BAB165A-C82C-4ECF-8FB1-09A8FD49168D}" type="slidenum">
              <a:rPr lang="en-US" altLang="en-US"/>
              <a:pPr/>
              <a:t>95</a:t>
            </a:fld>
            <a:endParaRPr lang="en-US" altLang="en-US"/>
          </a:p>
        </p:txBody>
      </p:sp>
      <p:sp>
        <p:nvSpPr>
          <p:cNvPr id="160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8788" y="688975"/>
            <a:ext cx="6121400" cy="3443288"/>
          </a:xfrm>
          <a:ln/>
        </p:spPr>
      </p:sp>
      <p:sp>
        <p:nvSpPr>
          <p:cNvPr id="16025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7998" y="4362416"/>
            <a:ext cx="5162979" cy="4134553"/>
          </a:xfrm>
        </p:spPr>
        <p:txBody>
          <a:bodyPr lIns="92976" tIns="46488" rIns="92976" bIns="46488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en-US" altLang="en-US"/>
              <a:t>8/18/2001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altLang="en-US"/>
              <a:t>CSE8314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51B738C-A9D7-4111-BFC3-A7BFCC5DA455}" type="slidenum">
              <a:rPr lang="en-US" altLang="en-US"/>
              <a:pPr/>
              <a:t>99</a:t>
            </a:fld>
            <a:endParaRPr lang="en-US" altLang="en-US"/>
          </a:p>
        </p:txBody>
      </p:sp>
      <p:sp>
        <p:nvSpPr>
          <p:cNvPr id="1746946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175" y="80963"/>
            <a:ext cx="7189788" cy="4044950"/>
          </a:xfrm>
          <a:ln/>
        </p:spPr>
      </p:sp>
      <p:sp>
        <p:nvSpPr>
          <p:cNvPr id="1746947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en-US" altLang="en-US"/>
              <a:t>8/18/2001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altLang="en-US"/>
              <a:t>CSE8314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A0E06A9-7637-401A-997A-D0BD14A4C6EE}" type="slidenum">
              <a:rPr lang="en-US" altLang="en-US"/>
              <a:pPr/>
              <a:t>106</a:t>
            </a:fld>
            <a:endParaRPr lang="en-US" altLang="en-US"/>
          </a:p>
        </p:txBody>
      </p:sp>
      <p:sp>
        <p:nvSpPr>
          <p:cNvPr id="17479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175" y="80963"/>
            <a:ext cx="7189788" cy="4044950"/>
          </a:xfrm>
          <a:ln/>
        </p:spPr>
      </p:sp>
      <p:sp>
        <p:nvSpPr>
          <p:cNvPr id="17479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en-US" altLang="en-US"/>
              <a:t>8/18/2001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altLang="en-US"/>
              <a:t>CSE8314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A0E06A9-7637-401A-997A-D0BD14A4C6EE}" type="slidenum">
              <a:rPr lang="en-US" altLang="en-US"/>
              <a:pPr/>
              <a:t>109</a:t>
            </a:fld>
            <a:endParaRPr lang="en-US" altLang="en-US"/>
          </a:p>
        </p:txBody>
      </p:sp>
      <p:sp>
        <p:nvSpPr>
          <p:cNvPr id="17479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79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2907041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en-US" altLang="en-US"/>
              <a:t>8/18/2001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altLang="en-US"/>
              <a:t>CSE8314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AC0A20B-AB5B-454B-843B-AFDA5F396F50}" type="slidenum">
              <a:rPr lang="en-US" altLang="en-US"/>
              <a:pPr/>
              <a:t>113</a:t>
            </a:fld>
            <a:endParaRPr lang="en-US" altLang="en-US"/>
          </a:p>
        </p:txBody>
      </p:sp>
      <p:sp>
        <p:nvSpPr>
          <p:cNvPr id="1604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8788" y="688975"/>
            <a:ext cx="6121400" cy="3443288"/>
          </a:xfrm>
          <a:ln/>
        </p:spPr>
      </p:sp>
      <p:sp>
        <p:nvSpPr>
          <p:cNvPr id="16046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7998" y="4362416"/>
            <a:ext cx="5162979" cy="4134553"/>
          </a:xfrm>
        </p:spPr>
        <p:txBody>
          <a:bodyPr lIns="92976" tIns="46488" rIns="92976" bIns="46488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en-US" altLang="en-US"/>
              <a:t>8/18/2001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altLang="en-US"/>
              <a:t>CSE8314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CE9416C-D7F1-453E-8C2A-61F231E7889D}" type="slidenum">
              <a:rPr lang="en-US" altLang="en-US"/>
              <a:pPr/>
              <a:t>114</a:t>
            </a:fld>
            <a:endParaRPr lang="en-US" altLang="en-US"/>
          </a:p>
        </p:txBody>
      </p:sp>
      <p:sp>
        <p:nvSpPr>
          <p:cNvPr id="16066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8788" y="688975"/>
            <a:ext cx="6121400" cy="3443288"/>
          </a:xfrm>
          <a:ln/>
        </p:spPr>
      </p:sp>
      <p:sp>
        <p:nvSpPr>
          <p:cNvPr id="16066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7998" y="4362416"/>
            <a:ext cx="5162979" cy="4134553"/>
          </a:xfrm>
        </p:spPr>
        <p:txBody>
          <a:bodyPr lIns="92976" tIns="46488" rIns="92976" bIns="46488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en-US" altLang="en-US"/>
              <a:t>8/18/2001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altLang="en-US"/>
              <a:t>CSE8314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2DC1E69-C8F9-4E58-9D9C-BB0C60CD46B3}" type="slidenum">
              <a:rPr lang="en-US" altLang="en-US"/>
              <a:pPr/>
              <a:t>115</a:t>
            </a:fld>
            <a:endParaRPr lang="en-US" altLang="en-US"/>
          </a:p>
        </p:txBody>
      </p:sp>
      <p:sp>
        <p:nvSpPr>
          <p:cNvPr id="16087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8788" y="688975"/>
            <a:ext cx="6121400" cy="3443288"/>
          </a:xfrm>
          <a:ln/>
        </p:spPr>
      </p:sp>
      <p:sp>
        <p:nvSpPr>
          <p:cNvPr id="16087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7998" y="4362416"/>
            <a:ext cx="5162979" cy="4134553"/>
          </a:xfrm>
        </p:spPr>
        <p:txBody>
          <a:bodyPr lIns="92976" tIns="46488" rIns="92976" bIns="46488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5833260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en-US" altLang="en-US"/>
              <a:t>8/18/2001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altLang="en-US"/>
              <a:t>CSE8314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DE070B3-46A3-460D-85B3-133CA4F9BC67}" type="slidenum">
              <a:rPr lang="en-US" altLang="en-US"/>
              <a:pPr/>
              <a:t>116</a:t>
            </a:fld>
            <a:endParaRPr lang="en-US" altLang="en-US"/>
          </a:p>
        </p:txBody>
      </p:sp>
      <p:sp>
        <p:nvSpPr>
          <p:cNvPr id="15984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8788" y="688975"/>
            <a:ext cx="6121400" cy="3443288"/>
          </a:xfrm>
          <a:ln/>
        </p:spPr>
      </p:sp>
      <p:sp>
        <p:nvSpPr>
          <p:cNvPr id="15984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7998" y="4362416"/>
            <a:ext cx="5162979" cy="4134553"/>
          </a:xfrm>
        </p:spPr>
        <p:txBody>
          <a:bodyPr lIns="92976" tIns="46488" rIns="92976" bIns="46488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en-US" altLang="en-US"/>
              <a:t>8/18/2001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altLang="en-US"/>
              <a:t>CSE8314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A46ABB4-B0A8-438B-BADF-53DBA37C4386}" type="slidenum">
              <a:rPr lang="en-US" altLang="en-US"/>
              <a:pPr/>
              <a:t>20</a:t>
            </a:fld>
            <a:endParaRPr lang="en-US" altLang="en-US"/>
          </a:p>
        </p:txBody>
      </p:sp>
      <p:sp>
        <p:nvSpPr>
          <p:cNvPr id="13414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37998" y="4362416"/>
            <a:ext cx="5162979" cy="4134553"/>
          </a:xfrm>
          <a:ln/>
        </p:spPr>
        <p:txBody>
          <a:bodyPr lIns="94138" tIns="46272" rIns="94138" bIns="46272"/>
          <a:lstStyle/>
          <a:p>
            <a:endParaRPr lang="en-US" altLang="en-US"/>
          </a:p>
        </p:txBody>
      </p:sp>
      <p:sp>
        <p:nvSpPr>
          <p:cNvPr id="134147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6838" y="90488"/>
            <a:ext cx="7140575" cy="4017962"/>
          </a:xfrm>
          <a:ln cap="flat"/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en-US" altLang="en-US"/>
              <a:t>8/18/2001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altLang="en-US"/>
              <a:t>CSE8314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D7233E6-96F3-49F7-985A-A3771935A420}" type="slidenum">
              <a:rPr lang="en-US" altLang="en-US"/>
              <a:pPr/>
              <a:t>117</a:t>
            </a:fld>
            <a:endParaRPr lang="en-US" altLang="en-US"/>
          </a:p>
        </p:txBody>
      </p:sp>
      <p:sp>
        <p:nvSpPr>
          <p:cNvPr id="16005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8788" y="688975"/>
            <a:ext cx="6121400" cy="3443288"/>
          </a:xfrm>
          <a:ln/>
        </p:spPr>
      </p:sp>
      <p:sp>
        <p:nvSpPr>
          <p:cNvPr id="16005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7998" y="4362416"/>
            <a:ext cx="5162979" cy="4134553"/>
          </a:xfrm>
        </p:spPr>
        <p:txBody>
          <a:bodyPr lIns="92976" tIns="46488" rIns="92976" bIns="46488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en-US" altLang="en-US"/>
              <a:t>8/18/2001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altLang="en-US" dirty="0"/>
              <a:t>CSE8314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DD89EDB-0438-4565-B02E-1AC230C4DDD5}" type="slidenum">
              <a:rPr lang="en-US" altLang="en-US"/>
              <a:pPr/>
              <a:t>119</a:t>
            </a:fld>
            <a:endParaRPr lang="en-US" altLang="en-US"/>
          </a:p>
        </p:txBody>
      </p:sp>
      <p:sp>
        <p:nvSpPr>
          <p:cNvPr id="1198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60375" y="688975"/>
            <a:ext cx="6121400" cy="3443288"/>
          </a:xfrm>
          <a:ln/>
        </p:spPr>
      </p:sp>
      <p:sp>
        <p:nvSpPr>
          <p:cNvPr id="1198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7998" y="4362416"/>
            <a:ext cx="5162979" cy="4134553"/>
          </a:xfrm>
        </p:spPr>
        <p:txBody>
          <a:bodyPr lIns="91428" tIns="45714" rIns="91428" bIns="45714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en-US" altLang="en-US"/>
              <a:t>8/18/2001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altLang="en-US" dirty="0"/>
              <a:t>CSE8314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DD89EDB-0438-4565-B02E-1AC230C4DDD5}" type="slidenum">
              <a:rPr lang="en-US" altLang="en-US"/>
              <a:pPr/>
              <a:t>127</a:t>
            </a:fld>
            <a:endParaRPr lang="en-US" altLang="en-US"/>
          </a:p>
        </p:txBody>
      </p:sp>
      <p:sp>
        <p:nvSpPr>
          <p:cNvPr id="1198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60375" y="688975"/>
            <a:ext cx="6121400" cy="3443288"/>
          </a:xfrm>
          <a:ln/>
        </p:spPr>
      </p:sp>
      <p:sp>
        <p:nvSpPr>
          <p:cNvPr id="1198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7998" y="4362416"/>
            <a:ext cx="5162979" cy="4134553"/>
          </a:xfrm>
        </p:spPr>
        <p:txBody>
          <a:bodyPr lIns="91428" tIns="45714" rIns="91428" bIns="45714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8288002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en-US" altLang="en-US"/>
              <a:t>8/18/2001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altLang="en-US" dirty="0"/>
              <a:t>CSE8314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DD89EDB-0438-4565-B02E-1AC230C4DDD5}" type="slidenum">
              <a:rPr lang="en-US" altLang="en-US"/>
              <a:pPr/>
              <a:t>154</a:t>
            </a:fld>
            <a:endParaRPr lang="en-US" altLang="en-US"/>
          </a:p>
        </p:txBody>
      </p:sp>
      <p:sp>
        <p:nvSpPr>
          <p:cNvPr id="1198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60375" y="688975"/>
            <a:ext cx="6121400" cy="3443288"/>
          </a:xfrm>
          <a:ln/>
        </p:spPr>
      </p:sp>
      <p:sp>
        <p:nvSpPr>
          <p:cNvPr id="1198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7998" y="4362416"/>
            <a:ext cx="5162979" cy="4134553"/>
          </a:xfrm>
        </p:spPr>
        <p:txBody>
          <a:bodyPr lIns="91428" tIns="45714" rIns="91428" bIns="45714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1351391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30275">
              <a:defRPr sz="2400" b="1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defTabSz="930275">
              <a:defRPr sz="2400" b="1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defTabSz="930275">
              <a:defRPr sz="2400" b="1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defTabSz="930275">
              <a:defRPr sz="2400" b="1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defTabSz="930275">
              <a:defRPr sz="2400" b="1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fld id="{0EC1A528-0F1B-4F81-9E07-B51AF989255D}" type="slidenum">
              <a:rPr lang="en-US" sz="1000" b="0">
                <a:latin typeface="Times New Roman" pitchFamily="18" charset="0"/>
              </a:rPr>
              <a:pPr/>
              <a:t>169</a:t>
            </a:fld>
            <a:endParaRPr lang="en-US" sz="1000" b="0">
              <a:latin typeface="Times New Roman" pitchFamily="18" charset="0"/>
            </a:endParaRPr>
          </a:p>
        </p:txBody>
      </p:sp>
      <p:sp>
        <p:nvSpPr>
          <p:cNvPr id="12800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18617" y="4416785"/>
            <a:ext cx="5044580" cy="4182982"/>
          </a:xfrm>
          <a:noFill/>
        </p:spPr>
        <p:txBody>
          <a:bodyPr lIns="93618" tIns="46809" rIns="93618" bIns="46809"/>
          <a:lstStyle/>
          <a:p>
            <a:r>
              <a:rPr lang="en-US"/>
              <a:t> </a:t>
            </a:r>
          </a:p>
        </p:txBody>
      </p:sp>
      <p:sp>
        <p:nvSpPr>
          <p:cNvPr id="128004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44475" y="712788"/>
            <a:ext cx="6305550" cy="3548062"/>
          </a:xfrm>
          <a:ln cap="flat"/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30275">
              <a:defRPr sz="2400" b="1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defTabSz="930275">
              <a:defRPr sz="2400" b="1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defTabSz="930275">
              <a:defRPr sz="2400" b="1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defTabSz="930275">
              <a:defRPr sz="2400" b="1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defTabSz="930275">
              <a:defRPr sz="2400" b="1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fld id="{0EC1A528-0F1B-4F81-9E07-B51AF989255D}" type="slidenum">
              <a:rPr lang="en-US" sz="1000" b="0">
                <a:latin typeface="Times New Roman" pitchFamily="18" charset="0"/>
              </a:rPr>
              <a:pPr/>
              <a:t>170</a:t>
            </a:fld>
            <a:endParaRPr lang="en-US" sz="1000" b="0">
              <a:latin typeface="Times New Roman" pitchFamily="18" charset="0"/>
            </a:endParaRPr>
          </a:p>
        </p:txBody>
      </p:sp>
      <p:sp>
        <p:nvSpPr>
          <p:cNvPr id="12800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18617" y="4416785"/>
            <a:ext cx="5044580" cy="4182982"/>
          </a:xfrm>
          <a:noFill/>
        </p:spPr>
        <p:txBody>
          <a:bodyPr lIns="93618" tIns="46809" rIns="93618" bIns="46809"/>
          <a:lstStyle/>
          <a:p>
            <a:r>
              <a:rPr lang="en-US"/>
              <a:t> </a:t>
            </a:r>
          </a:p>
        </p:txBody>
      </p:sp>
      <p:sp>
        <p:nvSpPr>
          <p:cNvPr id="128004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44475" y="712788"/>
            <a:ext cx="6305550" cy="3548062"/>
          </a:xfrm>
          <a:ln cap="flat"/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en-US" altLang="en-US"/>
              <a:t>8/18/2001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altLang="en-US"/>
              <a:t>CSE8314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00556B4-0A67-4F7B-99A0-A032F89AFBBB}" type="slidenum">
              <a:rPr lang="en-US" altLang="en-US"/>
              <a:pPr/>
              <a:t>21</a:t>
            </a:fld>
            <a:endParaRPr lang="en-US" altLang="en-US"/>
          </a:p>
        </p:txBody>
      </p:sp>
      <p:sp>
        <p:nvSpPr>
          <p:cNvPr id="252930" name="Rectangle 2050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175" y="80963"/>
            <a:ext cx="7189788" cy="4044950"/>
          </a:xfrm>
          <a:ln/>
        </p:spPr>
      </p:sp>
      <p:sp>
        <p:nvSpPr>
          <p:cNvPr id="252931" name="Rectangle 2051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en-US" altLang="en-US"/>
              <a:t>8/18/2001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altLang="en-US"/>
              <a:t>CSE8314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81595EF-4E32-4140-BBF7-0101BB92600B}" type="slidenum">
              <a:rPr lang="en-US" altLang="en-US"/>
              <a:pPr/>
              <a:t>22</a:t>
            </a:fld>
            <a:endParaRPr lang="en-US" altLang="en-US"/>
          </a:p>
        </p:txBody>
      </p:sp>
      <p:sp>
        <p:nvSpPr>
          <p:cNvPr id="137218" name="Rectangle 1026"/>
          <p:cNvSpPr>
            <a:spLocks noGrp="1" noChangeArrowheads="1"/>
          </p:cNvSpPr>
          <p:nvPr>
            <p:ph type="body" idx="1"/>
          </p:nvPr>
        </p:nvSpPr>
        <p:spPr>
          <a:xfrm>
            <a:off x="937998" y="4362416"/>
            <a:ext cx="5162979" cy="4134553"/>
          </a:xfrm>
          <a:ln/>
        </p:spPr>
        <p:txBody>
          <a:bodyPr lIns="94138" tIns="46272" rIns="94138" bIns="46272"/>
          <a:lstStyle/>
          <a:p>
            <a:endParaRPr lang="en-US" altLang="en-US"/>
          </a:p>
        </p:txBody>
      </p:sp>
      <p:sp>
        <p:nvSpPr>
          <p:cNvPr id="137219" name="Rectangle 1027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6838" y="90488"/>
            <a:ext cx="7140575" cy="4017962"/>
          </a:xfrm>
          <a:ln cap="flat"/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en-US" altLang="en-US"/>
              <a:t>8/18/2001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altLang="en-US"/>
              <a:t>CSE8314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C905642-6918-4E34-B641-BBE8004E8788}" type="slidenum">
              <a:rPr lang="en-US" altLang="en-US"/>
              <a:pPr/>
              <a:t>23</a:t>
            </a:fld>
            <a:endParaRPr lang="en-US" altLang="en-US"/>
          </a:p>
        </p:txBody>
      </p:sp>
      <p:sp>
        <p:nvSpPr>
          <p:cNvPr id="13926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37998" y="4362416"/>
            <a:ext cx="5162979" cy="4134553"/>
          </a:xfrm>
          <a:ln/>
        </p:spPr>
        <p:txBody>
          <a:bodyPr lIns="94138" tIns="46272" rIns="94138" bIns="46272"/>
          <a:lstStyle/>
          <a:p>
            <a:endParaRPr lang="en-US" altLang="en-US"/>
          </a:p>
        </p:txBody>
      </p:sp>
      <p:sp>
        <p:nvSpPr>
          <p:cNvPr id="139267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6838" y="90488"/>
            <a:ext cx="7140575" cy="4017962"/>
          </a:xfrm>
          <a:ln cap="flat"/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en-US" altLang="en-US"/>
              <a:t>8/18/2001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altLang="en-US"/>
              <a:t>CSE8314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A38A4F4-E04F-4BF9-B944-5499E6793F92}" type="slidenum">
              <a:rPr lang="en-US" altLang="en-US"/>
              <a:pPr/>
              <a:t>24</a:t>
            </a:fld>
            <a:endParaRPr lang="en-US" altLang="en-US"/>
          </a:p>
        </p:txBody>
      </p:sp>
      <p:sp>
        <p:nvSpPr>
          <p:cNvPr id="14131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37998" y="4362416"/>
            <a:ext cx="5162979" cy="4134553"/>
          </a:xfrm>
          <a:ln/>
        </p:spPr>
        <p:txBody>
          <a:bodyPr lIns="94138" tIns="46272" rIns="94138" bIns="46272"/>
          <a:lstStyle/>
          <a:p>
            <a:endParaRPr lang="en-US" altLang="en-US"/>
          </a:p>
        </p:txBody>
      </p:sp>
      <p:sp>
        <p:nvSpPr>
          <p:cNvPr id="141315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6838" y="90488"/>
            <a:ext cx="7140575" cy="4017962"/>
          </a:xfrm>
          <a:ln cap="flat"/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Line 13"/>
          <p:cNvSpPr>
            <a:spLocks noChangeShapeType="1"/>
          </p:cNvSpPr>
          <p:nvPr/>
        </p:nvSpPr>
        <p:spPr bwMode="auto">
          <a:xfrm>
            <a:off x="711200" y="6477000"/>
            <a:ext cx="9550400" cy="0"/>
          </a:xfrm>
          <a:prstGeom prst="line">
            <a:avLst/>
          </a:prstGeom>
          <a:noFill/>
          <a:ln w="9525">
            <a:solidFill>
              <a:srgbClr val="FF993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14" name="Text Box 14"/>
          <p:cNvSpPr txBox="1">
            <a:spLocks noChangeArrowheads="1"/>
          </p:cNvSpPr>
          <p:nvPr/>
        </p:nvSpPr>
        <p:spPr bwMode="auto">
          <a:xfrm>
            <a:off x="0" y="6400800"/>
            <a:ext cx="711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endParaRPr lang="en-US" sz="2400" b="0">
              <a:latin typeface="Times" pitchFamily="18" charset="0"/>
            </a:endParaRPr>
          </a:p>
        </p:txBody>
      </p:sp>
      <p:sp>
        <p:nvSpPr>
          <p:cNvPr id="3635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117600" y="2438400"/>
            <a:ext cx="10363200" cy="1143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&lt;title&gt;</a:t>
            </a:r>
          </a:p>
        </p:txBody>
      </p:sp>
      <p:sp>
        <p:nvSpPr>
          <p:cNvPr id="3635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833033" y="3886200"/>
            <a:ext cx="85344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pPr lvl="0"/>
            <a:r>
              <a:rPr lang="en-US" noProof="0"/>
              <a:t>&lt;Presenter name&gt;</a:t>
            </a:r>
          </a:p>
        </p:txBody>
      </p:sp>
      <p:sp>
        <p:nvSpPr>
          <p:cNvPr id="18" name="Text Box 14"/>
          <p:cNvSpPr txBox="1">
            <a:spLocks noChangeArrowheads="1"/>
          </p:cNvSpPr>
          <p:nvPr userDrawn="1"/>
        </p:nvSpPr>
        <p:spPr bwMode="auto">
          <a:xfrm>
            <a:off x="635001" y="6438901"/>
            <a:ext cx="9732433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tabLst>
                <a:tab pos="7091363" algn="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tabLst>
                <a:tab pos="7091363" algn="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tabLst>
                <a:tab pos="7091363" algn="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tabLst>
                <a:tab pos="7091363" algn="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tabLst>
                <a:tab pos="7091363" algn="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7091363" algn="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7091363" algn="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7091363" algn="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7091363" algn="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defRPr/>
            </a:pPr>
            <a:r>
              <a:rPr lang="en-US" sz="1000" b="0" dirty="0">
                <a:solidFill>
                  <a:srgbClr val="990033"/>
                </a:solidFill>
                <a:latin typeface="Verdana" pitchFamily="34" charset="0"/>
              </a:rPr>
              <a:t>Copyright 2019, Dennis J. Frailey	 Software Testing Topics</a:t>
            </a:r>
          </a:p>
        </p:txBody>
      </p:sp>
      <p:sp>
        <p:nvSpPr>
          <p:cNvPr id="19" name="Text Box 16"/>
          <p:cNvSpPr txBox="1">
            <a:spLocks noChangeArrowheads="1"/>
          </p:cNvSpPr>
          <p:nvPr userDrawn="1"/>
        </p:nvSpPr>
        <p:spPr bwMode="auto">
          <a:xfrm>
            <a:off x="10907184" y="6400800"/>
            <a:ext cx="1284816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algn="ctr">
              <a:spcBef>
                <a:spcPct val="50000"/>
              </a:spcBef>
              <a:defRPr/>
            </a:pPr>
            <a:fld id="{39659D62-0451-42B1-8BC2-9CB6DCC82F51}" type="slidenum">
              <a:rPr lang="en-US" sz="2400" smtClean="0">
                <a:solidFill>
                  <a:srgbClr val="0000CC"/>
                </a:solidFill>
              </a:rPr>
              <a:pPr algn="ctr">
                <a:spcBef>
                  <a:spcPct val="50000"/>
                </a:spcBef>
                <a:defRPr/>
              </a:pPr>
              <a:t>‹#›</a:t>
            </a:fld>
            <a:endParaRPr lang="en-US" sz="2400" dirty="0">
              <a:solidFill>
                <a:srgbClr val="0000CC"/>
              </a:solidFill>
            </a:endParaRPr>
          </a:p>
        </p:txBody>
      </p:sp>
      <p:pic>
        <p:nvPicPr>
          <p:cNvPr id="9" name="Picture 3">
            <a:extLst>
              <a:ext uri="{FF2B5EF4-FFF2-40B4-BE49-F238E27FC236}">
                <a16:creationId xmlns:a16="http://schemas.microsoft.com/office/drawing/2014/main" id="{89D0401F-7E5B-4A8D-8601-92E6B03ACB6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564" y="113635"/>
            <a:ext cx="9525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013146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721240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33418" y="152400"/>
            <a:ext cx="2753783" cy="59436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72067" y="152400"/>
            <a:ext cx="8058151" cy="59436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836765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2067" y="0"/>
            <a:ext cx="10856107" cy="670891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111293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364933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0100" y="34788"/>
            <a:ext cx="11087100" cy="660952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72067" y="993913"/>
            <a:ext cx="5355167" cy="51020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30434" y="993913"/>
            <a:ext cx="5355167" cy="51020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155769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6968" y="72232"/>
            <a:ext cx="10972800" cy="519146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924339"/>
            <a:ext cx="5386917" cy="556591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1664804"/>
            <a:ext cx="5386917" cy="446135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924339"/>
            <a:ext cx="5389033" cy="556591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1664804"/>
            <a:ext cx="5389033" cy="446135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56340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8884" y="94422"/>
            <a:ext cx="10376452" cy="5118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819828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321254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85723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348067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032000" y="152400"/>
            <a:ext cx="9855200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72067" y="1676400"/>
            <a:ext cx="10913533" cy="441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37" name="Line 13"/>
          <p:cNvSpPr>
            <a:spLocks noChangeShapeType="1"/>
          </p:cNvSpPr>
          <p:nvPr/>
        </p:nvSpPr>
        <p:spPr bwMode="auto">
          <a:xfrm>
            <a:off x="711200" y="6477000"/>
            <a:ext cx="9550400" cy="0"/>
          </a:xfrm>
          <a:prstGeom prst="line">
            <a:avLst/>
          </a:prstGeom>
          <a:noFill/>
          <a:ln w="9525">
            <a:solidFill>
              <a:srgbClr val="FF993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362510" name="Text Box 14"/>
          <p:cNvSpPr txBox="1">
            <a:spLocks noChangeArrowheads="1"/>
          </p:cNvSpPr>
          <p:nvPr/>
        </p:nvSpPr>
        <p:spPr bwMode="auto">
          <a:xfrm>
            <a:off x="635001" y="6438901"/>
            <a:ext cx="9732433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tabLst>
                <a:tab pos="7091363" algn="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tabLst>
                <a:tab pos="7091363" algn="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tabLst>
                <a:tab pos="7091363" algn="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tabLst>
                <a:tab pos="7091363" algn="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tabLst>
                <a:tab pos="7091363" algn="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7091363" algn="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7091363" algn="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7091363" algn="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7091363" algn="r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defRPr/>
            </a:pPr>
            <a:r>
              <a:rPr lang="en-US" sz="1000" b="0" dirty="0">
                <a:solidFill>
                  <a:srgbClr val="990033"/>
                </a:solidFill>
                <a:latin typeface="Verdana" pitchFamily="34" charset="0"/>
              </a:rPr>
              <a:t>Copyright 2019, Dennis J. Frailey	 Software Testing Topics</a:t>
            </a:r>
          </a:p>
        </p:txBody>
      </p:sp>
      <p:sp>
        <p:nvSpPr>
          <p:cNvPr id="1040" name="Text Box 16"/>
          <p:cNvSpPr txBox="1">
            <a:spLocks noChangeArrowheads="1"/>
          </p:cNvSpPr>
          <p:nvPr/>
        </p:nvSpPr>
        <p:spPr bwMode="auto">
          <a:xfrm>
            <a:off x="10907184" y="6400800"/>
            <a:ext cx="1284816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algn="ctr">
              <a:spcBef>
                <a:spcPct val="50000"/>
              </a:spcBef>
              <a:defRPr/>
            </a:pPr>
            <a:fld id="{39659D62-0451-42B1-8BC2-9CB6DCC82F51}" type="slidenum">
              <a:rPr lang="en-US" sz="2400" smtClean="0">
                <a:solidFill>
                  <a:srgbClr val="0000CC"/>
                </a:solidFill>
              </a:rPr>
              <a:pPr algn="ctr">
                <a:spcBef>
                  <a:spcPct val="50000"/>
                </a:spcBef>
                <a:defRPr/>
              </a:pPr>
              <a:t>‹#›</a:t>
            </a:fld>
            <a:endParaRPr lang="en-US" sz="2400" dirty="0">
              <a:solidFill>
                <a:srgbClr val="0000CC"/>
              </a:solidFill>
            </a:endParaRPr>
          </a:p>
        </p:txBody>
      </p:sp>
      <p:pic>
        <p:nvPicPr>
          <p:cNvPr id="8" name="Picture 3">
            <a:extLst>
              <a:ext uri="{FF2B5EF4-FFF2-40B4-BE49-F238E27FC236}">
                <a16:creationId xmlns:a16="http://schemas.microsoft.com/office/drawing/2014/main" id="{57D3C21E-D52C-443C-9AF8-2E8F3D43362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564" y="113635"/>
            <a:ext cx="9525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3366CC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3366CC"/>
          </a:solidFill>
          <a:latin typeface="Verdana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3366CC"/>
          </a:solidFill>
          <a:latin typeface="Verdana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3366CC"/>
          </a:solidFill>
          <a:latin typeface="Verdana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3366CC"/>
          </a:solidFill>
          <a:latin typeface="Verdana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 b="1">
          <a:solidFill>
            <a:srgbClr val="3366CC"/>
          </a:solidFill>
          <a:latin typeface="Verdana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 b="1">
          <a:solidFill>
            <a:srgbClr val="3366CC"/>
          </a:solidFill>
          <a:latin typeface="Verdana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 b="1">
          <a:solidFill>
            <a:srgbClr val="3366CC"/>
          </a:solidFill>
          <a:latin typeface="Verdana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 b="1">
          <a:solidFill>
            <a:srgbClr val="3366CC"/>
          </a:solidFill>
          <a:latin typeface="Verdana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990033"/>
        </a:buClr>
        <a:buFont typeface="Wingdings" pitchFamily="2" charset="2"/>
        <a:buChar char="§"/>
        <a:defRPr sz="24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990033"/>
        </a:buClr>
        <a:buChar char="–"/>
        <a:defRPr sz="22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990033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990033"/>
        </a:buClr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990033"/>
        </a:buClr>
        <a:buChar char="»"/>
        <a:defRPr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rgbClr val="990033"/>
        </a:buClr>
        <a:buChar char="»"/>
        <a:defRPr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rgbClr val="990033"/>
        </a:buClr>
        <a:buChar char="»"/>
        <a:defRPr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rgbClr val="990033"/>
        </a:buClr>
        <a:buChar char="»"/>
        <a:defRPr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rgbClr val="990033"/>
        </a:buClr>
        <a:buChar char="»"/>
        <a:defRPr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6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4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e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6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6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0.pn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gif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5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gif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6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gif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jp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3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0.png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jpe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6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w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w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0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omputer.org/" TargetMode="External"/><Relationship Id="rId2" Type="http://schemas.openxmlformats.org/officeDocument/2006/relationships/hyperlink" Target="http://www.pmi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swebok.org/" TargetMode="Externa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gif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46.wmf"/><Relationship Id="rId4" Type="http://schemas.openxmlformats.org/officeDocument/2006/relationships/oleObject" Target="../embeddings/oleObject1.bin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wm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wmf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4098"/>
          <p:cNvSpPr>
            <a:spLocks noGrp="1" noChangeArrowheads="1"/>
          </p:cNvSpPr>
          <p:nvPr>
            <p:ph type="ctrTitle"/>
          </p:nvPr>
        </p:nvSpPr>
        <p:spPr>
          <a:xfrm>
            <a:off x="930827" y="964448"/>
            <a:ext cx="10085776" cy="4929103"/>
          </a:xfrm>
        </p:spPr>
        <p:txBody>
          <a:bodyPr/>
          <a:lstStyle/>
          <a:p>
            <a:pPr algn="ctr" eaLnBrk="1" hangingPunct="1">
              <a:spcBef>
                <a:spcPts val="3000"/>
              </a:spcBef>
            </a:pPr>
            <a:r>
              <a:rPr lang="en-US" dirty="0">
                <a:latin typeface="+mn-lt"/>
              </a:rPr>
              <a:t>UT Dallas </a:t>
            </a:r>
            <a:br>
              <a:rPr lang="en-US" dirty="0">
                <a:latin typeface="+mn-lt"/>
              </a:rPr>
            </a:b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Software Quality and Software Testing</a:t>
            </a:r>
            <a:br>
              <a:rPr lang="en-US" dirty="0">
                <a:latin typeface="+mn-lt"/>
              </a:rPr>
            </a:b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Part 1 – The Big Picture (How Quality Relates to Testing)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Part 2 – Fundamental Concepts of Measurement and Data Analysis</a:t>
            </a:r>
            <a:br>
              <a:rPr lang="en-US" dirty="0">
                <a:latin typeface="+mn-lt"/>
              </a:rPr>
            </a:b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+mn-lt"/>
              </a:rPr>
              <a:t>Part 3 – Defect Containment</a:t>
            </a:r>
            <a:br>
              <a:rPr lang="en-US" dirty="0">
                <a:solidFill>
                  <a:schemeClr val="bg1">
                    <a:lumMod val="75000"/>
                  </a:schemeClr>
                </a:solidFill>
                <a:latin typeface="+mn-lt"/>
              </a:rPr>
            </a:b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+mn-lt"/>
              </a:rPr>
              <a:t>Part 4 – Measuring Software Structure</a:t>
            </a:r>
            <a:br>
              <a:rPr lang="en-US" dirty="0">
                <a:solidFill>
                  <a:schemeClr val="bg1">
                    <a:lumMod val="75000"/>
                  </a:schemeClr>
                </a:solidFill>
                <a:latin typeface="+mn-lt"/>
              </a:rPr>
            </a:b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+mn-lt"/>
              </a:rPr>
              <a:t>Part 5 – Measuring Software Complexity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1A67EC-446B-42AE-ABF4-3A8681FD26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SWEBOK Facts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A0BFCA-E2F9-4A81-B4FA-7D0F6B198D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2067" y="887819"/>
            <a:ext cx="10913533" cy="5335772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en-US" dirty="0"/>
              <a:t>3 Editions have been produced since 1998</a:t>
            </a:r>
          </a:p>
          <a:p>
            <a:pPr>
              <a:spcBef>
                <a:spcPts val="1200"/>
              </a:spcBef>
            </a:pPr>
            <a:r>
              <a:rPr lang="en-US" dirty="0"/>
              <a:t>2 Editors: Pierre Bourque and Richard Fairley</a:t>
            </a:r>
          </a:p>
          <a:p>
            <a:pPr>
              <a:spcBef>
                <a:spcPts val="1200"/>
              </a:spcBef>
            </a:pPr>
            <a:r>
              <a:rPr lang="en-US" dirty="0"/>
              <a:t>8 Contributing and Co-Editors </a:t>
            </a:r>
          </a:p>
          <a:p>
            <a:pPr>
              <a:spcBef>
                <a:spcPts val="1200"/>
              </a:spcBef>
            </a:pPr>
            <a:r>
              <a:rPr lang="en-US" dirty="0"/>
              <a:t>15 Knowledge Areas, each with its own Editors</a:t>
            </a:r>
          </a:p>
          <a:p>
            <a:pPr lvl="1">
              <a:spcBef>
                <a:spcPts val="600"/>
              </a:spcBef>
            </a:pPr>
            <a:r>
              <a:rPr lang="en-US" dirty="0"/>
              <a:t>Each aligned with related ISO and IEEE standards </a:t>
            </a:r>
          </a:p>
          <a:p>
            <a:pPr>
              <a:spcBef>
                <a:spcPts val="1200"/>
              </a:spcBef>
            </a:pPr>
            <a:r>
              <a:rPr lang="en-US" dirty="0"/>
              <a:t>9-person Change Control Board</a:t>
            </a:r>
          </a:p>
          <a:p>
            <a:pPr>
              <a:spcBef>
                <a:spcPts val="1200"/>
              </a:spcBef>
            </a:pPr>
            <a:r>
              <a:rPr lang="en-US" dirty="0"/>
              <a:t>Over 300 reviewers (chosen due to their expertise in various aspects of software engineering)</a:t>
            </a:r>
          </a:p>
          <a:p>
            <a:pPr lvl="1">
              <a:spcBef>
                <a:spcPts val="600"/>
              </a:spcBef>
            </a:pPr>
            <a:r>
              <a:rPr lang="en-US" dirty="0"/>
              <a:t>Over 1500 comments received and adjudicated on various drafts (3</a:t>
            </a:r>
            <a:r>
              <a:rPr lang="en-US" baseline="30000" dirty="0"/>
              <a:t>rd</a:t>
            </a:r>
            <a:r>
              <a:rPr lang="en-US" dirty="0"/>
              <a:t> edition)</a:t>
            </a:r>
          </a:p>
          <a:p>
            <a:pPr>
              <a:spcBef>
                <a:spcPts val="1200"/>
              </a:spcBef>
            </a:pPr>
            <a:r>
              <a:rPr lang="en-US" dirty="0"/>
              <a:t>36 Items in Consolidated Reference List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356114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Interval Scales - Characteristics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24541" y="1397000"/>
            <a:ext cx="4498461" cy="4419600"/>
          </a:xfrm>
        </p:spPr>
        <p:txBody>
          <a:bodyPr/>
          <a:lstStyle/>
          <a:p>
            <a:r>
              <a:rPr lang="en-US" dirty="0"/>
              <a:t>There is an </a:t>
            </a:r>
            <a:r>
              <a:rPr lang="en-US" i="1" dirty="0">
                <a:solidFill>
                  <a:srgbClr val="0000CC"/>
                </a:solidFill>
              </a:rPr>
              <a:t>ordering</a:t>
            </a:r>
          </a:p>
          <a:p>
            <a:pPr>
              <a:spcBef>
                <a:spcPts val="1800"/>
              </a:spcBef>
            </a:pPr>
            <a:r>
              <a:rPr lang="en-US" dirty="0"/>
              <a:t>You can quantify the </a:t>
            </a:r>
            <a:r>
              <a:rPr lang="en-US" i="1" dirty="0">
                <a:solidFill>
                  <a:srgbClr val="0000CC"/>
                </a:solidFill>
              </a:rPr>
              <a:t>distance</a:t>
            </a:r>
            <a:r>
              <a:rPr lang="en-US" dirty="0"/>
              <a:t> (degree of difference) between any two values</a:t>
            </a:r>
          </a:p>
          <a:p>
            <a:pPr>
              <a:spcBef>
                <a:spcPts val="1800"/>
              </a:spcBef>
            </a:pPr>
            <a:r>
              <a:rPr lang="en-US" dirty="0"/>
              <a:t>You can </a:t>
            </a:r>
            <a:r>
              <a:rPr lang="en-US" i="1" dirty="0">
                <a:solidFill>
                  <a:srgbClr val="0000CC"/>
                </a:solidFill>
              </a:rPr>
              <a:t>add or subtract </a:t>
            </a:r>
            <a:r>
              <a:rPr lang="en-US" dirty="0"/>
              <a:t>values</a:t>
            </a:r>
          </a:p>
          <a:p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But you </a:t>
            </a:r>
            <a:r>
              <a:rPr lang="en-US" dirty="0">
                <a:solidFill>
                  <a:srgbClr val="C00000"/>
                </a:solidFill>
              </a:rPr>
              <a:t>cannot multiply or compute a ratio</a:t>
            </a:r>
          </a:p>
          <a:p>
            <a:pPr lvl="1"/>
            <a:r>
              <a:rPr lang="en-US" dirty="0"/>
              <a:t>See next slide</a:t>
            </a:r>
          </a:p>
        </p:txBody>
      </p:sp>
      <p:sp>
        <p:nvSpPr>
          <p:cNvPr id="4" name="AutoShape 4"/>
          <p:cNvSpPr>
            <a:spLocks noChangeArrowheads="1"/>
          </p:cNvSpPr>
          <p:nvPr/>
        </p:nvSpPr>
        <p:spPr bwMode="auto">
          <a:xfrm>
            <a:off x="6363291" y="2154572"/>
            <a:ext cx="4104168" cy="1328023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38100">
            <a:solidFill>
              <a:srgbClr val="000099"/>
            </a:solidFill>
            <a:round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altLang="en-US" b="0" dirty="0">
                <a:latin typeface="Comic Sans MS" pitchFamily="66" charset="0"/>
              </a:rPr>
              <a:t>Given any two dates, we can count the distance between them in days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5605468" y="3713117"/>
            <a:ext cx="5685830" cy="1167108"/>
          </a:xfrm>
          <a:prstGeom prst="rect">
            <a:avLst/>
          </a:prstGeom>
          <a:solidFill>
            <a:srgbClr val="FFFFCC"/>
          </a:solidFill>
          <a:ln w="38100" cap="flat" cmpd="sng" algn="ctr">
            <a:solidFill>
              <a:srgbClr val="FF996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/>
              <a:t>30</a:t>
            </a:r>
            <a:r>
              <a:rPr lang="en-US" baseline="30000" dirty="0"/>
              <a:t>o</a:t>
            </a:r>
            <a:r>
              <a:rPr lang="en-US" dirty="0"/>
              <a:t> plus 10</a:t>
            </a:r>
            <a:r>
              <a:rPr lang="en-US" baseline="30000" dirty="0"/>
              <a:t>o</a:t>
            </a:r>
            <a:r>
              <a:rPr lang="en-US" dirty="0"/>
              <a:t> = 40</a:t>
            </a:r>
            <a:r>
              <a:rPr lang="en-US" baseline="30000" dirty="0"/>
              <a:t>o</a:t>
            </a:r>
          </a:p>
          <a:p>
            <a:pPr algn="ctr"/>
            <a:endParaRPr lang="en-US" baseline="30000" dirty="0"/>
          </a:p>
          <a:p>
            <a:pPr algn="ctr"/>
            <a:r>
              <a:rPr lang="en-US" dirty="0"/>
              <a:t>3/5/2019 – 3/1/2019 = 4 days</a:t>
            </a:r>
          </a:p>
        </p:txBody>
      </p:sp>
      <p:sp>
        <p:nvSpPr>
          <p:cNvPr id="6" name="Hexagon 5"/>
          <p:cNvSpPr/>
          <p:nvPr/>
        </p:nvSpPr>
        <p:spPr bwMode="auto">
          <a:xfrm>
            <a:off x="6783277" y="1267978"/>
            <a:ext cx="3264195" cy="765544"/>
          </a:xfrm>
          <a:prstGeom prst="hexagon">
            <a:avLst>
              <a:gd name="adj" fmla="val 72222"/>
              <a:gd name="vf" fmla="val 115470"/>
            </a:avLst>
          </a:prstGeom>
          <a:solidFill>
            <a:srgbClr val="CCFFFF"/>
          </a:solidFill>
          <a:ln w="28575" cap="flat" cmpd="sng" algn="ctr">
            <a:solidFill>
              <a:srgbClr val="0066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 dirty="0">
                <a:latin typeface="Arial Narrow" panose="020B0606020202030204" pitchFamily="34" charset="0"/>
              </a:rPr>
              <a:t>You can tell if one is larger than another</a:t>
            </a:r>
          </a:p>
        </p:txBody>
      </p:sp>
    </p:spTree>
    <p:extLst>
      <p:ext uri="{BB962C8B-B14F-4D97-AF65-F5344CB8AC3E}">
        <p14:creationId xmlns:p14="http://schemas.microsoft.com/office/powerpoint/2010/main" val="3150507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2067" y="0"/>
            <a:ext cx="10856107" cy="897974"/>
          </a:xfrm>
        </p:spPr>
        <p:txBody>
          <a:bodyPr/>
          <a:lstStyle/>
          <a:p>
            <a:r>
              <a:rPr lang="en-US" dirty="0"/>
              <a:t>With Interval Scales We </a:t>
            </a:r>
            <a:br>
              <a:rPr lang="en-US" dirty="0"/>
            </a:br>
            <a:r>
              <a:rPr lang="en-US" dirty="0"/>
              <a:t>Cannot Multiply or Divide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spcBef>
                <a:spcPts val="1800"/>
              </a:spcBef>
            </a:pPr>
            <a:r>
              <a:rPr lang="en-US" altLang="en-US" dirty="0"/>
              <a:t>Example: Dates</a:t>
            </a:r>
          </a:p>
          <a:p>
            <a:pPr lvl="2">
              <a:spcBef>
                <a:spcPts val="1200"/>
              </a:spcBef>
            </a:pPr>
            <a:r>
              <a:rPr lang="en-US" altLang="en-US" dirty="0"/>
              <a:t>1/1/2012, 1/5/2014, 1/25/2019, …</a:t>
            </a:r>
          </a:p>
          <a:p>
            <a:endParaRPr lang="en-US" dirty="0"/>
          </a:p>
        </p:txBody>
      </p:sp>
      <p:sp>
        <p:nvSpPr>
          <p:cNvPr id="4" name="AutoShape 4"/>
          <p:cNvSpPr>
            <a:spLocks noChangeArrowheads="1"/>
          </p:cNvSpPr>
          <p:nvPr/>
        </p:nvSpPr>
        <p:spPr bwMode="auto">
          <a:xfrm>
            <a:off x="2661686" y="2902689"/>
            <a:ext cx="7102549" cy="919401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38100">
            <a:solidFill>
              <a:srgbClr val="0000CC"/>
            </a:solidFill>
            <a:round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altLang="en-US" b="0" dirty="0">
                <a:latin typeface="Comic Sans MS" pitchFamily="66" charset="0"/>
              </a:rPr>
              <a:t>It does not make sense to say one date is “five times” another date</a:t>
            </a:r>
          </a:p>
        </p:txBody>
      </p:sp>
      <p:sp>
        <p:nvSpPr>
          <p:cNvPr id="5" name="Plaque 4"/>
          <p:cNvSpPr/>
          <p:nvPr/>
        </p:nvSpPr>
        <p:spPr bwMode="auto">
          <a:xfrm>
            <a:off x="2836237" y="5023297"/>
            <a:ext cx="6751675" cy="1275907"/>
          </a:xfrm>
          <a:prstGeom prst="plaque">
            <a:avLst/>
          </a:prstGeom>
          <a:solidFill>
            <a:srgbClr val="FFFFCC"/>
          </a:solidFill>
          <a:ln w="38100" cap="flat" cmpd="sng" algn="ctr">
            <a:solidFill>
              <a:srgbClr val="FF996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800" dirty="0"/>
              <a:t>Mathematically, this means there is no “true 0” value -- we can place the “0” value anywhere in the sequence</a:t>
            </a:r>
          </a:p>
        </p:txBody>
      </p:sp>
    </p:spTree>
    <p:extLst>
      <p:ext uri="{BB962C8B-B14F-4D97-AF65-F5344CB8AC3E}">
        <p14:creationId xmlns:p14="http://schemas.microsoft.com/office/powerpoint/2010/main" val="1029024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2273301" y="3848101"/>
            <a:ext cx="7886700" cy="2857500"/>
            <a:chOff x="749300" y="3848100"/>
            <a:chExt cx="7886700" cy="2857500"/>
          </a:xfrm>
        </p:grpSpPr>
        <p:pic>
          <p:nvPicPr>
            <p:cNvPr id="5122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6000" y="3848100"/>
              <a:ext cx="7620000" cy="2857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" name="TextBox 3"/>
            <p:cNvSpPr txBox="1"/>
            <p:nvPr/>
          </p:nvSpPr>
          <p:spPr>
            <a:xfrm>
              <a:off x="749300" y="5829300"/>
              <a:ext cx="58293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http://thestoryofouruniverse.com/wp-content/uploads/Time-scale-2a.jpg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Interval Scale Example - Time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47639" y="1439233"/>
            <a:ext cx="9279267" cy="3018468"/>
          </a:xfrm>
        </p:spPr>
        <p:txBody>
          <a:bodyPr/>
          <a:lstStyle/>
          <a:p>
            <a:r>
              <a:rPr lang="en-US" sz="2300" dirty="0"/>
              <a:t>We lack a precise measure of when time began</a:t>
            </a:r>
          </a:p>
          <a:p>
            <a:pPr>
              <a:spcBef>
                <a:spcPts val="1800"/>
              </a:spcBef>
            </a:pPr>
            <a:r>
              <a:rPr lang="en-US" sz="2300" dirty="0"/>
              <a:t>So we measure time using an arbitrary “0” point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Years are measured since an arbitrary date</a:t>
            </a:r>
          </a:p>
          <a:p>
            <a:pPr lvl="2">
              <a:spcBef>
                <a:spcPts val="1200"/>
              </a:spcBef>
            </a:pPr>
            <a:r>
              <a:rPr lang="en-US" dirty="0"/>
              <a:t>Microsoft Excel dates are measured in days since 12/31/1899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Scientists often measure time in years backwards from the present</a:t>
            </a:r>
          </a:p>
        </p:txBody>
      </p:sp>
    </p:spTree>
    <p:extLst>
      <p:ext uri="{BB962C8B-B14F-4D97-AF65-F5344CB8AC3E}">
        <p14:creationId xmlns:p14="http://schemas.microsoft.com/office/powerpoint/2010/main" val="359079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Examples of Interval Scales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42230" y="1352663"/>
            <a:ext cx="9392890" cy="2330337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en-US" dirty="0"/>
              <a:t>Temperature (on Centigrade or Fahrenheit scale)</a:t>
            </a:r>
          </a:p>
          <a:p>
            <a:pPr>
              <a:spcBef>
                <a:spcPts val="2400"/>
              </a:spcBef>
            </a:pPr>
            <a:r>
              <a:rPr lang="en-US" dirty="0"/>
              <a:t>Map coordinates (longitude or latitude)</a:t>
            </a:r>
          </a:p>
          <a:p>
            <a:pPr>
              <a:spcBef>
                <a:spcPts val="2400"/>
              </a:spcBef>
            </a:pPr>
            <a:r>
              <a:rPr lang="en-US" dirty="0"/>
              <a:t>Map direction (degrees from North)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Rounded Rectangle 4"/>
          <p:cNvSpPr/>
          <p:nvPr/>
        </p:nvSpPr>
        <p:spPr bwMode="auto">
          <a:xfrm>
            <a:off x="2146300" y="3962401"/>
            <a:ext cx="8051800" cy="1968500"/>
          </a:xfrm>
          <a:prstGeom prst="roundRect">
            <a:avLst/>
          </a:prstGeom>
          <a:solidFill>
            <a:schemeClr val="accent2"/>
          </a:solidFill>
          <a:ln w="38100" cap="flat" cmpd="sng" algn="ctr">
            <a:solidFill>
              <a:srgbClr val="0000C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3200" dirty="0">
                <a:latin typeface="Abadi MT Condensed" panose="020B0806030101010103" pitchFamily="34" charset="0"/>
              </a:rPr>
              <a:t>Note: a common error is to assume you can compute ratios for items in an interval scale.</a:t>
            </a:r>
          </a:p>
          <a:p>
            <a:pPr algn="ctr">
              <a:spcBef>
                <a:spcPts val="1200"/>
              </a:spcBef>
            </a:pPr>
            <a:r>
              <a:rPr lang="en-US" sz="3200" dirty="0">
                <a:latin typeface="Abadi MT Condensed" panose="020B0806030101010103" pitchFamily="34" charset="0"/>
              </a:rPr>
              <a:t>See next slide for more information on this.</a:t>
            </a:r>
          </a:p>
        </p:txBody>
      </p:sp>
    </p:spTree>
    <p:extLst>
      <p:ext uri="{BB962C8B-B14F-4D97-AF65-F5344CB8AC3E}">
        <p14:creationId xmlns:p14="http://schemas.microsoft.com/office/powerpoint/2010/main" val="1300417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Computing Ratios for Interval Scales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5271" y="1465521"/>
            <a:ext cx="9874438" cy="1930400"/>
          </a:xfrm>
        </p:spPr>
        <p:txBody>
          <a:bodyPr/>
          <a:lstStyle/>
          <a:p>
            <a:r>
              <a:rPr lang="en-US" dirty="0"/>
              <a:t>The ratio between two items on an interval scale cannot be determined</a:t>
            </a:r>
          </a:p>
          <a:p>
            <a:pPr>
              <a:spcBef>
                <a:spcPts val="1200"/>
              </a:spcBef>
            </a:pPr>
            <a:r>
              <a:rPr lang="en-US" dirty="0"/>
              <a:t>But you can determine the ratios between </a:t>
            </a:r>
            <a:r>
              <a:rPr lang="en-US" u="sng" dirty="0"/>
              <a:t>differences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Rounded Rectangle 3"/>
          <p:cNvSpPr/>
          <p:nvPr/>
        </p:nvSpPr>
        <p:spPr bwMode="auto">
          <a:xfrm>
            <a:off x="2146300" y="3644900"/>
            <a:ext cx="8051800" cy="2616200"/>
          </a:xfrm>
          <a:prstGeom prst="roundRect">
            <a:avLst/>
          </a:prstGeom>
          <a:solidFill>
            <a:schemeClr val="accent2"/>
          </a:solidFill>
          <a:ln w="38100" cap="flat" cmpd="sng" algn="ctr">
            <a:solidFill>
              <a:srgbClr val="0000C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>
              <a:spcBef>
                <a:spcPts val="1200"/>
              </a:spcBef>
            </a:pPr>
            <a:r>
              <a:rPr lang="en-US" sz="3200" dirty="0">
                <a:latin typeface="Arial Narrow" panose="020B0606020202030204" pitchFamily="34" charset="0"/>
              </a:rPr>
              <a:t>E</a:t>
            </a:r>
            <a:r>
              <a:rPr lang="en-US" sz="3600" dirty="0">
                <a:latin typeface="Arial Narrow" panose="020B0606020202030204" pitchFamily="34" charset="0"/>
              </a:rPr>
              <a:t>xample: the parent’s age could be twice that of the child’s:</a:t>
            </a:r>
          </a:p>
          <a:p>
            <a:pPr algn="ctr">
              <a:spcBef>
                <a:spcPts val="1200"/>
              </a:spcBef>
            </a:pPr>
            <a:r>
              <a:rPr lang="en-US" sz="3600" dirty="0">
                <a:latin typeface="Arial Narrow" panose="020B0606020202030204" pitchFamily="34" charset="0"/>
              </a:rPr>
              <a:t>Each age is the difference between the current date and the date of birth</a:t>
            </a:r>
            <a:endParaRPr lang="en-US" sz="3200" dirty="0"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6877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882903" y="267589"/>
            <a:ext cx="6408934" cy="576902"/>
          </a:xfrm>
        </p:spPr>
        <p:txBody>
          <a:bodyPr/>
          <a:lstStyle/>
          <a:p>
            <a:r>
              <a:rPr lang="en-US" dirty="0"/>
              <a:t>Ratio Scales</a:t>
            </a:r>
          </a:p>
        </p:txBody>
      </p:sp>
      <p:cxnSp>
        <p:nvCxnSpPr>
          <p:cNvPr id="10" name="Straight Connector 9"/>
          <p:cNvCxnSpPr/>
          <p:nvPr/>
        </p:nvCxnSpPr>
        <p:spPr bwMode="auto">
          <a:xfrm flipV="1">
            <a:off x="2882901" y="5537201"/>
            <a:ext cx="7048500" cy="38100"/>
          </a:xfrm>
          <a:prstGeom prst="line">
            <a:avLst/>
          </a:prstGeom>
          <a:solidFill>
            <a:srgbClr val="FFFFFF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Straight Connector 10"/>
          <p:cNvCxnSpPr/>
          <p:nvPr/>
        </p:nvCxnSpPr>
        <p:spPr bwMode="auto">
          <a:xfrm flipV="1">
            <a:off x="2882900" y="1600200"/>
            <a:ext cx="0" cy="3962400"/>
          </a:xfrm>
          <a:prstGeom prst="line">
            <a:avLst/>
          </a:prstGeom>
          <a:solidFill>
            <a:srgbClr val="FFFFFF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4" name="TextBox 13"/>
          <p:cNvSpPr txBox="1"/>
          <p:nvPr/>
        </p:nvSpPr>
        <p:spPr>
          <a:xfrm>
            <a:off x="4508501" y="5933136"/>
            <a:ext cx="3797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Scale</a:t>
            </a:r>
          </a:p>
        </p:txBody>
      </p:sp>
      <p:sp>
        <p:nvSpPr>
          <p:cNvPr id="15" name="TextBox 14"/>
          <p:cNvSpPr txBox="1"/>
          <p:nvPr/>
        </p:nvSpPr>
        <p:spPr>
          <a:xfrm rot="16200000">
            <a:off x="584202" y="3350572"/>
            <a:ext cx="3797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Characteristics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302001" y="5636976"/>
            <a:ext cx="14097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Nominal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521701" y="5613400"/>
            <a:ext cx="14097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Ratio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756401" y="5613400"/>
            <a:ext cx="14097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Interval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984751" y="5629245"/>
            <a:ext cx="14097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Ordinal</a:t>
            </a:r>
          </a:p>
        </p:txBody>
      </p:sp>
      <p:sp>
        <p:nvSpPr>
          <p:cNvPr id="20" name="Rectangle 19"/>
          <p:cNvSpPr/>
          <p:nvPr/>
        </p:nvSpPr>
        <p:spPr bwMode="auto">
          <a:xfrm>
            <a:off x="3654959" y="4405023"/>
            <a:ext cx="628153" cy="1146424"/>
          </a:xfrm>
          <a:prstGeom prst="rect">
            <a:avLst/>
          </a:prstGeom>
          <a:solidFill>
            <a:srgbClr val="FF99FF">
              <a:alpha val="50000"/>
            </a:srgbClr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Rectangle 20"/>
          <p:cNvSpPr/>
          <p:nvPr/>
        </p:nvSpPr>
        <p:spPr bwMode="auto">
          <a:xfrm>
            <a:off x="5230640" y="3592035"/>
            <a:ext cx="628153" cy="1952215"/>
          </a:xfrm>
          <a:prstGeom prst="rect">
            <a:avLst/>
          </a:prstGeom>
          <a:solidFill>
            <a:srgbClr val="CC6600">
              <a:alpha val="50000"/>
            </a:srgbClr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Rectangle 21"/>
          <p:cNvSpPr/>
          <p:nvPr/>
        </p:nvSpPr>
        <p:spPr bwMode="auto">
          <a:xfrm>
            <a:off x="7115374" y="2615983"/>
            <a:ext cx="628153" cy="2908467"/>
          </a:xfrm>
          <a:prstGeom prst="rect">
            <a:avLst/>
          </a:prstGeom>
          <a:solidFill>
            <a:srgbClr val="00B050">
              <a:alpha val="50000"/>
            </a:srgbClr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Rectangle 22"/>
          <p:cNvSpPr/>
          <p:nvPr/>
        </p:nvSpPr>
        <p:spPr bwMode="auto">
          <a:xfrm>
            <a:off x="8852834" y="1600201"/>
            <a:ext cx="628153" cy="3917512"/>
          </a:xfrm>
          <a:prstGeom prst="rect">
            <a:avLst/>
          </a:prstGeom>
          <a:solidFill>
            <a:srgbClr val="0000CC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343324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8754" name="Rectangle 1026"/>
          <p:cNvSpPr>
            <a:spLocks noGrp="1" noChangeArrowheads="1"/>
          </p:cNvSpPr>
          <p:nvPr>
            <p:ph type="title"/>
          </p:nvPr>
        </p:nvSpPr>
        <p:spPr>
          <a:xfrm>
            <a:off x="1542037" y="97392"/>
            <a:ext cx="9106124" cy="1195754"/>
          </a:xfrm>
        </p:spPr>
        <p:txBody>
          <a:bodyPr/>
          <a:lstStyle/>
          <a:p>
            <a:r>
              <a:rPr lang="en-US" altLang="en-US" sz="2600" i="1" dirty="0">
                <a:solidFill>
                  <a:srgbClr val="0000CC"/>
                </a:solidFill>
              </a:rPr>
              <a:t>Ratio</a:t>
            </a:r>
            <a:r>
              <a:rPr lang="en-US" altLang="en-US" sz="2600" dirty="0"/>
              <a:t>: </a:t>
            </a:r>
            <a:r>
              <a:rPr lang="en-US" altLang="en-US" sz="2600" dirty="0">
                <a:solidFill>
                  <a:schemeClr val="tx1"/>
                </a:solidFill>
              </a:rPr>
              <a:t>There is a fixed distance between consecutive sequence members</a:t>
            </a:r>
            <a:r>
              <a:rPr lang="en-US" altLang="en-US" sz="2600" dirty="0"/>
              <a:t>, AND </a:t>
            </a:r>
            <a:r>
              <a:rPr lang="en-US" altLang="en-US" sz="2600" i="1" dirty="0">
                <a:solidFill>
                  <a:srgbClr val="C00000"/>
                </a:solidFill>
              </a:rPr>
              <a:t>multiplication is meaningful</a:t>
            </a:r>
            <a:r>
              <a:rPr lang="en-US" altLang="en-US" sz="2600" dirty="0">
                <a:solidFill>
                  <a:srgbClr val="C00000"/>
                </a:solidFill>
              </a:rPr>
              <a:t> </a:t>
            </a:r>
            <a:endParaRPr lang="en-US" altLang="en-US" dirty="0">
              <a:solidFill>
                <a:srgbClr val="C00000"/>
              </a:solidFill>
            </a:endParaRPr>
          </a:p>
        </p:txBody>
      </p:sp>
      <p:sp>
        <p:nvSpPr>
          <p:cNvPr id="1738755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1957912" y="1765299"/>
            <a:ext cx="8185151" cy="4046876"/>
          </a:xfrm>
        </p:spPr>
        <p:txBody>
          <a:bodyPr/>
          <a:lstStyle/>
          <a:p>
            <a:pPr marL="0" indent="0" algn="ctr">
              <a:buNone/>
            </a:pPr>
            <a:r>
              <a:rPr lang="en-US" altLang="en-US" u="sng" dirty="0">
                <a:solidFill>
                  <a:srgbClr val="0000CC"/>
                </a:solidFill>
              </a:rPr>
              <a:t>This means that ratios are meaningful</a:t>
            </a:r>
          </a:p>
          <a:p>
            <a:pPr>
              <a:spcBef>
                <a:spcPts val="1200"/>
              </a:spcBef>
            </a:pPr>
            <a:r>
              <a:rPr lang="en-US" altLang="en-US" dirty="0"/>
              <a:t>Examples: </a:t>
            </a:r>
          </a:p>
          <a:p>
            <a:pPr lvl="1">
              <a:spcBef>
                <a:spcPts val="1200"/>
              </a:spcBef>
            </a:pPr>
            <a:r>
              <a:rPr lang="en-US" altLang="en-US" dirty="0"/>
              <a:t>Size </a:t>
            </a:r>
          </a:p>
          <a:p>
            <a:pPr lvl="1">
              <a:spcBef>
                <a:spcPts val="1200"/>
              </a:spcBef>
            </a:pPr>
            <a:r>
              <a:rPr lang="en-US" altLang="en-US" dirty="0"/>
              <a:t>Weight</a:t>
            </a:r>
          </a:p>
          <a:p>
            <a:pPr lvl="1">
              <a:spcBef>
                <a:spcPts val="1200"/>
              </a:spcBef>
            </a:pPr>
            <a:r>
              <a:rPr lang="en-US" altLang="en-US" dirty="0"/>
              <a:t>Length</a:t>
            </a:r>
          </a:p>
          <a:p>
            <a:pPr lvl="1">
              <a:spcBef>
                <a:spcPts val="1200"/>
              </a:spcBef>
            </a:pPr>
            <a:r>
              <a:rPr lang="en-US" altLang="en-US" dirty="0"/>
              <a:t>Duration</a:t>
            </a:r>
          </a:p>
          <a:p>
            <a:pPr lvl="1">
              <a:spcBef>
                <a:spcPts val="1200"/>
              </a:spcBef>
            </a:pPr>
            <a:r>
              <a:rPr lang="en-US" altLang="en-US" dirty="0"/>
              <a:t>Electric Charge</a:t>
            </a:r>
          </a:p>
        </p:txBody>
      </p:sp>
      <p:sp>
        <p:nvSpPr>
          <p:cNvPr id="7" name="Plaque 6"/>
          <p:cNvSpPr/>
          <p:nvPr/>
        </p:nvSpPr>
        <p:spPr bwMode="auto">
          <a:xfrm>
            <a:off x="5398092" y="5493198"/>
            <a:ext cx="4825408" cy="637953"/>
          </a:xfrm>
          <a:prstGeom prst="plaque">
            <a:avLst/>
          </a:prstGeom>
          <a:solidFill>
            <a:srgbClr val="FFFFCC"/>
          </a:solidFill>
          <a:ln w="38100" cap="flat" cmpd="sng" algn="ctr">
            <a:solidFill>
              <a:srgbClr val="FF996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800" dirty="0"/>
              <a:t>Note that there is a “true 0” value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5398092" y="2760964"/>
            <a:ext cx="4764151" cy="2140466"/>
            <a:chOff x="3935349" y="3136900"/>
            <a:chExt cx="4764151" cy="2140466"/>
          </a:xfrm>
        </p:grpSpPr>
        <p:pic>
          <p:nvPicPr>
            <p:cNvPr id="4098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35349" y="3225800"/>
              <a:ext cx="1863789" cy="1866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" name="Rounded Rectangle 2"/>
            <p:cNvSpPr/>
            <p:nvPr/>
          </p:nvSpPr>
          <p:spPr bwMode="auto">
            <a:xfrm>
              <a:off x="6286796" y="3136900"/>
              <a:ext cx="2324100" cy="1968500"/>
            </a:xfrm>
            <a:prstGeom prst="roundRect">
              <a:avLst/>
            </a:prstGeom>
            <a:solidFill>
              <a:schemeClr val="accent2"/>
            </a:solidFill>
            <a:ln w="38100" cap="flat" cmpd="sng" algn="ctr">
              <a:solidFill>
                <a:srgbClr val="0000CC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dirty="0"/>
                <a:t>60 mph is twice as fast as 30 mph</a:t>
              </a: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3935349" y="5092700"/>
              <a:ext cx="4764151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http://www.sixsigmatrainingconsulting.com/wp-content/uploads/2010/10/ratio-scale.bmp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53093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87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87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87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87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87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87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2067" y="0"/>
            <a:ext cx="10856107" cy="963679"/>
          </a:xfrm>
        </p:spPr>
        <p:txBody>
          <a:bodyPr/>
          <a:lstStyle/>
          <a:p>
            <a:r>
              <a:rPr lang="en-US" dirty="0"/>
              <a:t>With a Ratio Scale We Can Compute an Average or Mean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32003" y="1512483"/>
            <a:ext cx="8185151" cy="495300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Because we can multiply and divide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9901" y="4187800"/>
            <a:ext cx="6540500" cy="184590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133601" y="6033703"/>
            <a:ext cx="8089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/>
              <a:t>https://www.google.com/url?sa=i&amp;rct=j&amp;q=&amp;esrc=s&amp;source=images&amp;cd=&amp;cad=rja&amp;uact=8&amp;ved=0ahUKEwiXhcuLzNTSAhVM34MKHQ9UCNYQjRwIBw&amp;url=http%3A%2F%2Fnewsroom.aaa.com%2F2016%2F08%2Faverage-gas-prices-holding-steady-begin-august%2F&amp;psig=AFQjCNFYj2pTtSvClpmXIAwWf_1pFq-aeg&amp;ust=1489532668700886</a:t>
            </a: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7151" y="2262505"/>
            <a:ext cx="2705100" cy="16859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905500" y="3972352"/>
            <a:ext cx="4445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http://homevestors.com/wp-content/uploads/Average-Home-Size.png</a:t>
            </a:r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8793" y="2237103"/>
            <a:ext cx="2448267" cy="163217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032001" y="3894682"/>
            <a:ext cx="38735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/>
              <a:t>https://www.uschamber.com/sites/default/files/styles/article_gallery/public/ei_electricityratesmap4.5.16.jpg?itok=DDSLVlpu</a:t>
            </a:r>
          </a:p>
        </p:txBody>
      </p:sp>
    </p:spTree>
    <p:extLst>
      <p:ext uri="{BB962C8B-B14F-4D97-AF65-F5344CB8AC3E}">
        <p14:creationId xmlns:p14="http://schemas.microsoft.com/office/powerpoint/2010/main" val="3255918497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One Other Scale is Often Used in Data Analysis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439864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8754" name="Rectangle 1026"/>
          <p:cNvSpPr>
            <a:spLocks noGrp="1" noChangeArrowheads="1"/>
          </p:cNvSpPr>
          <p:nvPr>
            <p:ph type="title"/>
          </p:nvPr>
        </p:nvSpPr>
        <p:spPr>
          <a:xfrm>
            <a:off x="2885561" y="121501"/>
            <a:ext cx="6422701" cy="679777"/>
          </a:xfrm>
        </p:spPr>
        <p:txBody>
          <a:bodyPr/>
          <a:lstStyle/>
          <a:p>
            <a:r>
              <a:rPr lang="en-US" altLang="en-US" dirty="0"/>
              <a:t>Absolute Scales</a:t>
            </a:r>
          </a:p>
        </p:txBody>
      </p:sp>
      <p:sp>
        <p:nvSpPr>
          <p:cNvPr id="1738755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1423447" y="1055802"/>
            <a:ext cx="9954705" cy="5347065"/>
          </a:xfrm>
        </p:spPr>
        <p:txBody>
          <a:bodyPr/>
          <a:lstStyle/>
          <a:p>
            <a:pPr>
              <a:spcBef>
                <a:spcPts val="3000"/>
              </a:spcBef>
            </a:pPr>
            <a:r>
              <a:rPr lang="en-US" altLang="en-US" i="1" dirty="0">
                <a:solidFill>
                  <a:srgbClr val="0000CC"/>
                </a:solidFill>
              </a:rPr>
              <a:t>Absolute</a:t>
            </a:r>
            <a:r>
              <a:rPr lang="en-US" altLang="en-US" dirty="0"/>
              <a:t>: all mathematical operations are meaningful</a:t>
            </a:r>
          </a:p>
          <a:p>
            <a:pPr lvl="1">
              <a:spcBef>
                <a:spcPts val="1800"/>
              </a:spcBef>
            </a:pPr>
            <a:r>
              <a:rPr lang="en-US" altLang="en-US" dirty="0"/>
              <a:t>Square root</a:t>
            </a:r>
          </a:p>
          <a:p>
            <a:pPr lvl="1">
              <a:spcBef>
                <a:spcPts val="1800"/>
              </a:spcBef>
            </a:pPr>
            <a:r>
              <a:rPr lang="en-US" altLang="en-US" dirty="0"/>
              <a:t>Exponentiation</a:t>
            </a:r>
          </a:p>
          <a:p>
            <a:pPr lvl="1">
              <a:spcBef>
                <a:spcPts val="1800"/>
              </a:spcBef>
            </a:pPr>
            <a:r>
              <a:rPr lang="en-US" altLang="en-US" dirty="0"/>
              <a:t>Etc.</a:t>
            </a:r>
          </a:p>
          <a:p>
            <a:pPr>
              <a:spcBef>
                <a:spcPts val="3000"/>
              </a:spcBef>
            </a:pPr>
            <a:r>
              <a:rPr lang="en-US" altLang="en-US" dirty="0"/>
              <a:t>In some definitions, only positive values are permitted </a:t>
            </a:r>
          </a:p>
          <a:p>
            <a:pPr lvl="1">
              <a:spcBef>
                <a:spcPts val="1800"/>
              </a:spcBef>
            </a:pPr>
            <a:r>
              <a:rPr lang="en-US" altLang="en-US" dirty="0"/>
              <a:t>(i.e., there is an absolute 0, marking the starting point of the scale)</a:t>
            </a:r>
          </a:p>
        </p:txBody>
      </p:sp>
    </p:spTree>
    <p:extLst>
      <p:ext uri="{BB962C8B-B14F-4D97-AF65-F5344CB8AC3E}">
        <p14:creationId xmlns:p14="http://schemas.microsoft.com/office/powerpoint/2010/main" val="3168799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87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87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87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87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87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87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C4D9C8-9758-4555-B75D-FCB1CCA481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675861"/>
          </a:xfrm>
        </p:spPr>
        <p:txBody>
          <a:bodyPr>
            <a:normAutofit/>
          </a:bodyPr>
          <a:lstStyle/>
          <a:p>
            <a:r>
              <a:rPr lang="en-US" dirty="0"/>
              <a:t>The 15 SWEBOK Knowledge Areas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A7313CC-9E0B-408B-A8B9-B5954F7D4FCD}"/>
              </a:ext>
            </a:extLst>
          </p:cNvPr>
          <p:cNvSpPr/>
          <p:nvPr/>
        </p:nvSpPr>
        <p:spPr>
          <a:xfrm>
            <a:off x="387551" y="1166115"/>
            <a:ext cx="6096000" cy="5801588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spcBef>
                <a:spcPts val="600"/>
              </a:spcBef>
            </a:pPr>
            <a:r>
              <a:rPr lang="en-US" sz="2800" dirty="0"/>
              <a:t>Software Requirements</a:t>
            </a:r>
          </a:p>
          <a:p>
            <a:pPr marL="285750" indent="-285750">
              <a:spcBef>
                <a:spcPts val="600"/>
              </a:spcBef>
            </a:pPr>
            <a:r>
              <a:rPr lang="en-US" sz="2800" dirty="0"/>
              <a:t>Software Design</a:t>
            </a:r>
          </a:p>
          <a:p>
            <a:pPr marL="285750" indent="-285750">
              <a:spcBef>
                <a:spcPts val="600"/>
              </a:spcBef>
            </a:pPr>
            <a:r>
              <a:rPr lang="en-US" sz="2800" dirty="0"/>
              <a:t>Software Construction</a:t>
            </a:r>
          </a:p>
          <a:p>
            <a:pPr marL="285750" indent="-285750">
              <a:spcBef>
                <a:spcPts val="600"/>
              </a:spcBef>
            </a:pPr>
            <a:r>
              <a:rPr lang="en-US" sz="2800" dirty="0"/>
              <a:t>Software Testing</a:t>
            </a:r>
          </a:p>
          <a:p>
            <a:pPr marL="285750" indent="-285750">
              <a:spcBef>
                <a:spcPts val="600"/>
              </a:spcBef>
            </a:pPr>
            <a:r>
              <a:rPr lang="en-US" sz="2800" dirty="0"/>
              <a:t>Software Maintenance</a:t>
            </a:r>
          </a:p>
          <a:p>
            <a:pPr marL="285750" indent="-285750">
              <a:spcBef>
                <a:spcPts val="600"/>
              </a:spcBef>
            </a:pPr>
            <a:r>
              <a:rPr lang="en-US" sz="2800" dirty="0"/>
              <a:t>Software Configuration Management</a:t>
            </a:r>
          </a:p>
          <a:p>
            <a:pPr marL="285750" indent="-285750">
              <a:spcBef>
                <a:spcPts val="600"/>
              </a:spcBef>
            </a:pPr>
            <a:r>
              <a:rPr lang="en-US" sz="2800" dirty="0"/>
              <a:t>Software Engineering Management</a:t>
            </a:r>
          </a:p>
          <a:p>
            <a:pPr marL="285750" indent="-285750">
              <a:spcBef>
                <a:spcPts val="600"/>
              </a:spcBef>
            </a:pPr>
            <a:r>
              <a:rPr lang="en-US" sz="2800" dirty="0"/>
              <a:t>Software Engineering Process  </a:t>
            </a:r>
          </a:p>
          <a:p>
            <a:endParaRPr lang="en-US" sz="28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CB37311-314D-4E28-856D-9849CC8E733E}"/>
              </a:ext>
            </a:extLst>
          </p:cNvPr>
          <p:cNvSpPr/>
          <p:nvPr/>
        </p:nvSpPr>
        <p:spPr>
          <a:xfrm>
            <a:off x="5591754" y="1166115"/>
            <a:ext cx="6367007" cy="48628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30188" indent="-230188">
              <a:spcBef>
                <a:spcPts val="600"/>
              </a:spcBef>
            </a:pPr>
            <a:r>
              <a:rPr lang="en-US" sz="2800" dirty="0"/>
              <a:t>Software Engineering Models and Methods</a:t>
            </a:r>
          </a:p>
          <a:p>
            <a:pPr marL="230188" indent="-230188">
              <a:spcBef>
                <a:spcPts val="600"/>
              </a:spcBef>
            </a:pPr>
            <a:r>
              <a:rPr lang="en-US" sz="2800" dirty="0"/>
              <a:t>Software Quality</a:t>
            </a:r>
          </a:p>
          <a:p>
            <a:pPr marL="230188" indent="-230188">
              <a:spcBef>
                <a:spcPts val="600"/>
              </a:spcBef>
            </a:pPr>
            <a:r>
              <a:rPr lang="en-US" sz="2800" dirty="0"/>
              <a:t>Software Engineering Professional Practice</a:t>
            </a:r>
          </a:p>
          <a:p>
            <a:pPr marL="230188" indent="-230188">
              <a:spcBef>
                <a:spcPts val="600"/>
              </a:spcBef>
            </a:pPr>
            <a:r>
              <a:rPr lang="en-US" sz="2800" dirty="0"/>
              <a:t>Software Engineering Economics</a:t>
            </a:r>
          </a:p>
          <a:p>
            <a:pPr marL="230188" indent="-230188">
              <a:spcBef>
                <a:spcPts val="600"/>
              </a:spcBef>
            </a:pPr>
            <a:r>
              <a:rPr lang="en-US" sz="2800" dirty="0"/>
              <a:t>Computing Foundations</a:t>
            </a:r>
          </a:p>
          <a:p>
            <a:pPr marL="230188" indent="-230188">
              <a:spcBef>
                <a:spcPts val="600"/>
              </a:spcBef>
            </a:pPr>
            <a:r>
              <a:rPr lang="en-US" sz="2800" dirty="0"/>
              <a:t>Mathematical Foundations</a:t>
            </a:r>
          </a:p>
          <a:p>
            <a:pPr marL="230188" indent="-230188">
              <a:spcBef>
                <a:spcPts val="600"/>
              </a:spcBef>
            </a:pPr>
            <a:r>
              <a:rPr lang="en-US" sz="2800" dirty="0"/>
              <a:t>Engineering Foundations</a:t>
            </a:r>
          </a:p>
        </p:txBody>
      </p:sp>
    </p:spTree>
    <p:extLst>
      <p:ext uri="{BB962C8B-B14F-4D97-AF65-F5344CB8AC3E}">
        <p14:creationId xmlns:p14="http://schemas.microsoft.com/office/powerpoint/2010/main" val="2259951495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2067" y="0"/>
            <a:ext cx="10856107" cy="591349"/>
          </a:xfrm>
        </p:spPr>
        <p:txBody>
          <a:bodyPr/>
          <a:lstStyle/>
          <a:p>
            <a:r>
              <a:rPr lang="en-US" dirty="0"/>
              <a:t>Test Yourself – What Scale is Clothing Size?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0281" y="1703269"/>
            <a:ext cx="6158820" cy="42814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108200" y="6073581"/>
            <a:ext cx="8255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https://rules.ssw.com.au/PublishingImages/size-stories-bad-example.jpg</a:t>
            </a:r>
          </a:p>
        </p:txBody>
      </p:sp>
    </p:spTree>
    <p:extLst>
      <p:ext uri="{BB962C8B-B14F-4D97-AF65-F5344CB8AC3E}">
        <p14:creationId xmlns:p14="http://schemas.microsoft.com/office/powerpoint/2010/main" val="3525217203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Scales - Summary</a:t>
            </a:r>
          </a:p>
        </p:txBody>
      </p:sp>
      <p:graphicFrame>
        <p:nvGraphicFramePr>
          <p:cNvPr id="6" name="Content Placeholder 4">
            <a:extLst>
              <a:ext uri="{FF2B5EF4-FFF2-40B4-BE49-F238E27FC236}">
                <a16:creationId xmlns:a16="http://schemas.microsoft.com/office/drawing/2014/main" id="{577916E2-4F37-4659-99A8-628397A99866}"/>
              </a:ext>
            </a:extLst>
          </p:cNvPr>
          <p:cNvGraphicFramePr>
            <a:graphicFrameLocks/>
          </p:cNvGraphicFramePr>
          <p:nvPr/>
        </p:nvGraphicFramePr>
        <p:xfrm>
          <a:off x="2039815" y="1157879"/>
          <a:ext cx="8334065" cy="4783794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33835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7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44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573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7862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98342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Characteristics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Nominal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Ordinal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Interval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Ratio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0756">
                <a:tc>
                  <a:txBody>
                    <a:bodyPr/>
                    <a:lstStyle/>
                    <a:p>
                      <a:r>
                        <a:rPr lang="en-US" dirty="0"/>
                        <a:t>Categorization, Classification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ym typeface="Wingdings"/>
                        </a:rPr>
                        <a:t>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ym typeface="Wingdings"/>
                        </a:rPr>
                        <a:t>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ym typeface="Wingdings"/>
                        </a:rPr>
                        <a:t>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ym typeface="Wingdings"/>
                        </a:rPr>
                        <a:t>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0756">
                <a:tc>
                  <a:txBody>
                    <a:bodyPr/>
                    <a:lstStyle/>
                    <a:p>
                      <a:r>
                        <a:rPr lang="en-US" dirty="0"/>
                        <a:t>Mode (most frequent)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ym typeface="Wingdings"/>
                        </a:rPr>
                        <a:t>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ym typeface="Wingdings"/>
                        </a:rPr>
                        <a:t>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ym typeface="Wingdings"/>
                        </a:rPr>
                        <a:t>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ym typeface="Wingdings"/>
                        </a:rPr>
                        <a:t>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0756">
                <a:tc>
                  <a:txBody>
                    <a:bodyPr/>
                    <a:lstStyle/>
                    <a:p>
                      <a:r>
                        <a:rPr lang="en-US" dirty="0"/>
                        <a:t>Order, Comparison, Sorting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ym typeface="Wingdings"/>
                        </a:rPr>
                        <a:t>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ym typeface="Wingdings"/>
                        </a:rPr>
                        <a:t>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ym typeface="Wingdings"/>
                        </a:rPr>
                        <a:t>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0756">
                <a:tc>
                  <a:txBody>
                    <a:bodyPr/>
                    <a:lstStyle/>
                    <a:p>
                      <a:r>
                        <a:rPr lang="en-US" dirty="0"/>
                        <a:t>Median (middle)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ym typeface="Wingdings"/>
                        </a:rPr>
                        <a:t>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ym typeface="Wingdings"/>
                        </a:rPr>
                        <a:t>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ym typeface="Wingdings"/>
                        </a:rPr>
                        <a:t>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0756">
                <a:tc>
                  <a:txBody>
                    <a:bodyPr/>
                    <a:lstStyle/>
                    <a:p>
                      <a:r>
                        <a:rPr lang="en-US" dirty="0"/>
                        <a:t>Fixed Distance, Add, Subtract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ym typeface="Wingdings"/>
                        </a:rPr>
                        <a:t>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ym typeface="Wingdings"/>
                        </a:rPr>
                        <a:t>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0756">
                <a:tc>
                  <a:txBody>
                    <a:bodyPr/>
                    <a:lstStyle/>
                    <a:p>
                      <a:r>
                        <a:rPr lang="en-US" dirty="0"/>
                        <a:t>Ratio</a:t>
                      </a:r>
                      <a:r>
                        <a:rPr lang="en-US" baseline="0" dirty="0"/>
                        <a:t> of differences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ym typeface="Wingdings"/>
                        </a:rPr>
                        <a:t>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ym typeface="Wingdings"/>
                        </a:rPr>
                        <a:t>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00756">
                <a:tc>
                  <a:txBody>
                    <a:bodyPr/>
                    <a:lstStyle/>
                    <a:p>
                      <a:r>
                        <a:rPr lang="en-US" dirty="0"/>
                        <a:t>Multiply</a:t>
                      </a:r>
                      <a:r>
                        <a:rPr lang="en-US" baseline="0" dirty="0"/>
                        <a:t> and Divide, Ratio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ym typeface="Wingdings"/>
                        </a:rPr>
                        <a:t>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00756">
                <a:tc>
                  <a:txBody>
                    <a:bodyPr/>
                    <a:lstStyle/>
                    <a:p>
                      <a:r>
                        <a:rPr lang="en-US" dirty="0"/>
                        <a:t>True 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ym typeface="Wingdings"/>
                        </a:rPr>
                        <a:t>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00756">
                <a:tc>
                  <a:txBody>
                    <a:bodyPr/>
                    <a:lstStyle/>
                    <a:p>
                      <a:r>
                        <a:rPr lang="en-US" dirty="0"/>
                        <a:t>Mean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ym typeface="Wingdings"/>
                        </a:rPr>
                        <a:t>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45868140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Misuse of Scales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99493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3586" name="Rectangle 2"/>
          <p:cNvSpPr>
            <a:spLocks noGrp="1" noChangeArrowheads="1"/>
          </p:cNvSpPr>
          <p:nvPr>
            <p:ph type="title"/>
          </p:nvPr>
        </p:nvSpPr>
        <p:spPr>
          <a:xfrm>
            <a:off x="2030158" y="200247"/>
            <a:ext cx="8185151" cy="887294"/>
          </a:xfrm>
        </p:spPr>
        <p:txBody>
          <a:bodyPr/>
          <a:lstStyle/>
          <a:p>
            <a:r>
              <a:rPr lang="en-US" altLang="en-US" dirty="0"/>
              <a:t>Example - Assigning a Scale to Test Failures</a:t>
            </a:r>
          </a:p>
        </p:txBody>
      </p:sp>
      <p:sp>
        <p:nvSpPr>
          <p:cNvPr id="16035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133603" y="1676403"/>
            <a:ext cx="8185151" cy="4692503"/>
          </a:xfrm>
        </p:spPr>
        <p:txBody>
          <a:bodyPr/>
          <a:lstStyle/>
          <a:p>
            <a:pPr algn="ctr">
              <a:buFont typeface="Wingdings" pitchFamily="2" charset="2"/>
              <a:buNone/>
            </a:pPr>
            <a:r>
              <a:rPr lang="en-US" altLang="en-US" dirty="0"/>
              <a:t>{</a:t>
            </a:r>
            <a:r>
              <a:rPr lang="en-US" altLang="en-US" dirty="0">
                <a:solidFill>
                  <a:srgbClr val="0000CC"/>
                </a:solidFill>
              </a:rPr>
              <a:t>Blue</a:t>
            </a:r>
            <a:r>
              <a:rPr lang="en-US" altLang="en-US" dirty="0"/>
              <a:t>, </a:t>
            </a:r>
            <a:r>
              <a:rPr lang="en-US" altLang="en-US" dirty="0">
                <a:solidFill>
                  <a:srgbClr val="006600"/>
                </a:solidFill>
              </a:rPr>
              <a:t>Green</a:t>
            </a:r>
            <a:r>
              <a:rPr lang="en-US" altLang="en-US" dirty="0"/>
              <a:t>, </a:t>
            </a:r>
            <a:r>
              <a:rPr lang="en-US" altLang="en-US" dirty="0">
                <a:solidFill>
                  <a:srgbClr val="FFCC00"/>
                </a:solidFill>
              </a:rPr>
              <a:t>Yellow</a:t>
            </a:r>
            <a:r>
              <a:rPr lang="en-US" altLang="en-US" dirty="0"/>
              <a:t>, </a:t>
            </a:r>
            <a:r>
              <a:rPr lang="en-US" altLang="en-US" dirty="0">
                <a:solidFill>
                  <a:srgbClr val="FF0000"/>
                </a:solidFill>
              </a:rPr>
              <a:t>Red</a:t>
            </a:r>
            <a:r>
              <a:rPr lang="en-US" altLang="en-US" dirty="0"/>
              <a:t>}</a:t>
            </a:r>
          </a:p>
          <a:p>
            <a:pPr algn="ctr">
              <a:buFont typeface="Wingdings" pitchFamily="2" charset="2"/>
              <a:buNone/>
            </a:pPr>
            <a:endParaRPr lang="en-US" altLang="en-US" sz="1600" dirty="0"/>
          </a:p>
          <a:p>
            <a:pPr marL="0" indent="0">
              <a:buNone/>
            </a:pPr>
            <a:endParaRPr lang="en-US" altLang="en-US" dirty="0"/>
          </a:p>
          <a:p>
            <a:pPr marL="0" indent="0">
              <a:buNone/>
            </a:pPr>
            <a:r>
              <a:rPr lang="en-US" altLang="en-US" dirty="0"/>
              <a:t>This is an ordinal scale</a:t>
            </a:r>
          </a:p>
          <a:p>
            <a:pPr lvl="1">
              <a:spcBef>
                <a:spcPts val="1200"/>
              </a:spcBef>
            </a:pPr>
            <a:r>
              <a:rPr lang="en-US" altLang="en-US" dirty="0"/>
              <a:t>It provides a ranking but not ratios</a:t>
            </a:r>
          </a:p>
          <a:p>
            <a:pPr lvl="1">
              <a:spcBef>
                <a:spcPts val="1200"/>
              </a:spcBef>
            </a:pPr>
            <a:r>
              <a:rPr lang="en-US" altLang="en-US" dirty="0"/>
              <a:t>There is not a fixed difference between values</a:t>
            </a:r>
          </a:p>
          <a:p>
            <a:pPr lvl="2">
              <a:spcBef>
                <a:spcPts val="1200"/>
              </a:spcBef>
            </a:pPr>
            <a:r>
              <a:rPr lang="en-US" altLang="en-US" dirty="0"/>
              <a:t>The difference between “red” and “yellow” is not comparable to the difference between “yellow” and “green”</a:t>
            </a:r>
          </a:p>
          <a:p>
            <a:pPr lvl="1">
              <a:spcBef>
                <a:spcPts val="1200"/>
              </a:spcBef>
            </a:pPr>
            <a:r>
              <a:rPr lang="en-US" altLang="en-US" dirty="0"/>
              <a:t>It makes no sense to add, subtract, multiply or divide the values.</a:t>
            </a:r>
          </a:p>
        </p:txBody>
      </p:sp>
      <p:cxnSp>
        <p:nvCxnSpPr>
          <p:cNvPr id="3" name="Straight Arrow Connector 2"/>
          <p:cNvCxnSpPr/>
          <p:nvPr/>
        </p:nvCxnSpPr>
        <p:spPr bwMode="auto">
          <a:xfrm flipV="1">
            <a:off x="4001388" y="2286000"/>
            <a:ext cx="4380615" cy="10632"/>
          </a:xfrm>
          <a:prstGeom prst="straightConnector1">
            <a:avLst/>
          </a:prstGeom>
          <a:solidFill>
            <a:srgbClr val="FFFFFF"/>
          </a:solidFill>
          <a:ln w="76200" cap="flat" cmpd="sng" algn="ctr">
            <a:solidFill>
              <a:srgbClr val="C00000"/>
            </a:solidFill>
            <a:prstDash val="solid"/>
            <a:round/>
            <a:headEnd type="arrow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" name="TextBox 3"/>
          <p:cNvSpPr txBox="1"/>
          <p:nvPr/>
        </p:nvSpPr>
        <p:spPr>
          <a:xfrm>
            <a:off x="4001388" y="2387864"/>
            <a:ext cx="43806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 Narrow" panose="020B0606020202030204" pitchFamily="34" charset="0"/>
              </a:rPr>
              <a:t>Fewest                                       Most</a:t>
            </a:r>
          </a:p>
        </p:txBody>
      </p:sp>
    </p:spTree>
    <p:extLst>
      <p:ext uri="{BB962C8B-B14F-4D97-AF65-F5344CB8AC3E}">
        <p14:creationId xmlns:p14="http://schemas.microsoft.com/office/powerpoint/2010/main" val="3299653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35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35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35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35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35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5634" name="Rectangle 2"/>
          <p:cNvSpPr>
            <a:spLocks noGrp="1" noChangeArrowheads="1"/>
          </p:cNvSpPr>
          <p:nvPr>
            <p:ph type="title"/>
          </p:nvPr>
        </p:nvSpPr>
        <p:spPr>
          <a:xfrm>
            <a:off x="1520688" y="152400"/>
            <a:ext cx="9148970" cy="737152"/>
          </a:xfrm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488" tIns="44451" rIns="90488" bIns="44451" numCol="1" anchor="ctr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But Suppose we Replace with a Numeric Scale</a:t>
            </a:r>
          </a:p>
        </p:txBody>
      </p:sp>
      <p:sp>
        <p:nvSpPr>
          <p:cNvPr id="16056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146228" y="1848210"/>
            <a:ext cx="8185151" cy="1381125"/>
          </a:xfrm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488" tIns="44451" rIns="90488" bIns="44451" numCol="1" anchor="t" anchorCtr="0" compatLnSpc="1">
            <a:prstTxWarp prst="textNoShape">
              <a:avLst/>
            </a:prstTxWarp>
          </a:bodyPr>
          <a:lstStyle/>
          <a:p>
            <a:pPr marL="1092173" indent="-3175">
              <a:buNone/>
              <a:tabLst>
                <a:tab pos="4571886" algn="l"/>
              </a:tabLst>
            </a:pPr>
            <a:r>
              <a:rPr lang="en-US" altLang="en-US" dirty="0"/>
              <a:t>4 = </a:t>
            </a:r>
            <a:r>
              <a:rPr lang="en-US" altLang="en-US" dirty="0">
                <a:solidFill>
                  <a:srgbClr val="0000CC"/>
                </a:solidFill>
              </a:rPr>
              <a:t>Blue</a:t>
            </a:r>
            <a:r>
              <a:rPr lang="en-US" altLang="en-US" dirty="0"/>
              <a:t>	3 = </a:t>
            </a:r>
            <a:r>
              <a:rPr lang="en-US" altLang="en-US" dirty="0">
                <a:solidFill>
                  <a:srgbClr val="006600"/>
                </a:solidFill>
              </a:rPr>
              <a:t>Green</a:t>
            </a:r>
          </a:p>
          <a:p>
            <a:pPr marL="1092173" indent="-3175">
              <a:buNone/>
              <a:tabLst>
                <a:tab pos="4571886" algn="l"/>
              </a:tabLst>
            </a:pPr>
            <a:r>
              <a:rPr lang="en-US" altLang="en-US" dirty="0"/>
              <a:t>2 = </a:t>
            </a:r>
            <a:r>
              <a:rPr lang="en-US" altLang="en-US" dirty="0">
                <a:solidFill>
                  <a:srgbClr val="FFCC00"/>
                </a:solidFill>
              </a:rPr>
              <a:t>Yellow</a:t>
            </a:r>
            <a:r>
              <a:rPr lang="en-US" altLang="en-US" dirty="0"/>
              <a:t>	1 = </a:t>
            </a:r>
            <a:r>
              <a:rPr lang="en-US" altLang="en-US" dirty="0">
                <a:solidFill>
                  <a:srgbClr val="FF0000"/>
                </a:solidFill>
              </a:rPr>
              <a:t>Red</a:t>
            </a:r>
          </a:p>
          <a:p>
            <a:pPr marL="1092173" indent="-3175">
              <a:buNone/>
              <a:tabLst>
                <a:tab pos="4571886" algn="l"/>
              </a:tabLst>
            </a:pPr>
            <a:endParaRPr lang="en-US" altLang="en-US" sz="900" dirty="0"/>
          </a:p>
        </p:txBody>
      </p:sp>
      <p:sp>
        <p:nvSpPr>
          <p:cNvPr id="1605636" name="Rectangle 4"/>
          <p:cNvSpPr>
            <a:spLocks noChangeArrowheads="1"/>
          </p:cNvSpPr>
          <p:nvPr/>
        </p:nvSpPr>
        <p:spPr bwMode="auto">
          <a:xfrm>
            <a:off x="2133600" y="3065724"/>
            <a:ext cx="8077200" cy="26120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1" rIns="90488" bIns="44451"/>
          <a:lstStyle>
            <a:lvl1pPr marL="2857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6858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543050" indent="-17145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00250" indent="-17145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457450" indent="-17145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14650" indent="-17145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371850" indent="-17145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29050" indent="-17145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b="0" dirty="0">
                <a:latin typeface="Verdana" pitchFamily="34" charset="0"/>
              </a:rPr>
              <a:t>We are tempted to make meaningless or misleading statements like these:</a:t>
            </a:r>
          </a:p>
          <a:p>
            <a:endParaRPr lang="en-US" altLang="en-US" b="0" dirty="0">
              <a:latin typeface="Verdana" pitchFamily="34" charset="0"/>
            </a:endParaRPr>
          </a:p>
          <a:p>
            <a:pPr lvl="1"/>
            <a:r>
              <a:rPr lang="en-US" altLang="en-US" sz="2200" b="0" dirty="0">
                <a:latin typeface="Verdana" pitchFamily="34" charset="0"/>
              </a:rPr>
              <a:t>“The average test error improved from 2.2 to 3.1”</a:t>
            </a:r>
          </a:p>
          <a:p>
            <a:pPr lvl="1"/>
            <a:endParaRPr lang="en-US" altLang="en-US" sz="2200" b="0" dirty="0">
              <a:latin typeface="Verdana" pitchFamily="34" charset="0"/>
            </a:endParaRPr>
          </a:p>
          <a:p>
            <a:pPr lvl="1"/>
            <a:r>
              <a:rPr lang="en-US" altLang="en-US" sz="2200" b="0" dirty="0">
                <a:latin typeface="Verdana" pitchFamily="34" charset="0"/>
              </a:rPr>
              <a:t>“The average test error improved by 47%”</a:t>
            </a:r>
          </a:p>
        </p:txBody>
      </p:sp>
    </p:spTree>
    <p:extLst>
      <p:ext uri="{BB962C8B-B14F-4D97-AF65-F5344CB8AC3E}">
        <p14:creationId xmlns:p14="http://schemas.microsoft.com/office/powerpoint/2010/main" val="132214822"/>
      </p:ext>
    </p:extLst>
  </p:cSld>
  <p:clrMapOvr>
    <a:masterClrMapping/>
  </p:clrMapOvr>
  <p:transition/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6710" y="4460547"/>
            <a:ext cx="2230956" cy="19539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07682" name="Rectangle 2"/>
          <p:cNvSpPr>
            <a:spLocks noGrp="1" noChangeArrowheads="1"/>
          </p:cNvSpPr>
          <p:nvPr>
            <p:ph type="title"/>
          </p:nvPr>
        </p:nvSpPr>
        <p:spPr>
          <a:xfrm>
            <a:off x="1509573" y="0"/>
            <a:ext cx="9154820" cy="762000"/>
          </a:xfrm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Another Example – Customer Survey</a:t>
            </a:r>
          </a:p>
        </p:txBody>
      </p:sp>
      <p:sp>
        <p:nvSpPr>
          <p:cNvPr id="16076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668543" y="1084082"/>
            <a:ext cx="9200561" cy="5011918"/>
          </a:xfrm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/>
          <a:p>
            <a:pPr marL="285750" indent="-285750">
              <a:spcBef>
                <a:spcPts val="3000"/>
              </a:spcBef>
              <a:buNone/>
            </a:pPr>
            <a:r>
              <a:rPr lang="en-US" altLang="en-US" dirty="0"/>
              <a:t>The average response from our customers is “good” [on a scale of very poor, poor, good, very good]</a:t>
            </a:r>
          </a:p>
          <a:p>
            <a:pPr marL="685800" lvl="1" indent="-228600">
              <a:spcBef>
                <a:spcPts val="1800"/>
              </a:spcBef>
            </a:pPr>
            <a:r>
              <a:rPr lang="en-US" altLang="en-US" dirty="0"/>
              <a:t>But the scale is not a ratio scale (or even an interval scale), so what does “average” mean?  </a:t>
            </a:r>
          </a:p>
          <a:p>
            <a:pPr marL="685800" lvl="1" indent="-228600">
              <a:spcBef>
                <a:spcPts val="1800"/>
              </a:spcBef>
            </a:pPr>
            <a:r>
              <a:rPr lang="en-US" altLang="en-US" dirty="0"/>
              <a:t>Does “half very good and half poor” mean “good”?</a:t>
            </a:r>
            <a:endParaRPr lang="en-US" altLang="en-US" sz="1800" dirty="0"/>
          </a:p>
        </p:txBody>
      </p:sp>
      <p:sp>
        <p:nvSpPr>
          <p:cNvPr id="2" name="TextBox 1"/>
          <p:cNvSpPr txBox="1"/>
          <p:nvPr/>
        </p:nvSpPr>
        <p:spPr>
          <a:xfrm>
            <a:off x="3390900" y="6168311"/>
            <a:ext cx="64897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http://www.brecoflex.com/wp-content/uploads/2016/10/survey.jpg</a:t>
            </a:r>
          </a:p>
        </p:txBody>
      </p:sp>
    </p:spTree>
    <p:extLst>
      <p:ext uri="{BB962C8B-B14F-4D97-AF65-F5344CB8AC3E}">
        <p14:creationId xmlns:p14="http://schemas.microsoft.com/office/powerpoint/2010/main" val="343566940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6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6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6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42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488" tIns="44451" rIns="90488" bIns="44451" numCol="1" anchor="ctr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Assigning Numbers Can be Misleading</a:t>
            </a:r>
          </a:p>
        </p:txBody>
      </p:sp>
      <p:sp>
        <p:nvSpPr>
          <p:cNvPr id="159744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413128" y="3956052"/>
            <a:ext cx="6330951" cy="1327151"/>
          </a:xfrm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488" tIns="44451" rIns="90488" bIns="44451" numCol="1" anchor="t" anchorCtr="0" compatLnSpc="1">
            <a:prstTxWarp prst="textNoShape">
              <a:avLst/>
            </a:prstTxWarp>
          </a:bodyPr>
          <a:lstStyle/>
          <a:p>
            <a:pPr marL="285744" indent="-285744">
              <a:buNone/>
              <a:tabLst>
                <a:tab pos="2285943" algn="l"/>
                <a:tab pos="3200320" algn="r"/>
                <a:tab pos="4571886" algn="l"/>
                <a:tab pos="5257669" algn="r"/>
              </a:tabLst>
            </a:pPr>
            <a:r>
              <a:rPr lang="en-US" altLang="en-US" sz="2800" u="sng" dirty="0">
                <a:solidFill>
                  <a:schemeClr val="tx2"/>
                </a:solidFill>
              </a:rPr>
              <a:t>Scale</a:t>
            </a:r>
            <a:r>
              <a:rPr lang="en-US" altLang="en-US" sz="2800" dirty="0">
                <a:solidFill>
                  <a:schemeClr val="tx2"/>
                </a:solidFill>
              </a:rPr>
              <a:t>	</a:t>
            </a:r>
            <a:r>
              <a:rPr lang="en-US" altLang="en-US" sz="2800" u="sng" dirty="0">
                <a:solidFill>
                  <a:schemeClr val="tx2"/>
                </a:solidFill>
              </a:rPr>
              <a:t>Yesterday</a:t>
            </a:r>
            <a:r>
              <a:rPr lang="en-US" altLang="en-US" sz="2800" dirty="0">
                <a:solidFill>
                  <a:schemeClr val="tx2"/>
                </a:solidFill>
              </a:rPr>
              <a:t>	</a:t>
            </a:r>
            <a:r>
              <a:rPr lang="en-US" altLang="en-US" sz="2800" u="sng" dirty="0">
                <a:solidFill>
                  <a:schemeClr val="tx2"/>
                </a:solidFill>
              </a:rPr>
              <a:t>Today</a:t>
            </a:r>
            <a:endParaRPr lang="en-US" altLang="en-US" sz="2800" u="sng" dirty="0"/>
          </a:p>
          <a:p>
            <a:pPr marL="285744" indent="-285744">
              <a:spcBef>
                <a:spcPct val="10000"/>
              </a:spcBef>
              <a:buNone/>
              <a:tabLst>
                <a:tab pos="2285943" algn="l"/>
                <a:tab pos="3200320" algn="r"/>
                <a:tab pos="4571886" algn="l"/>
                <a:tab pos="5257669" algn="r"/>
              </a:tabLst>
            </a:pPr>
            <a:r>
              <a:rPr lang="en-US" altLang="en-US" dirty="0"/>
              <a:t>Centigrade		</a:t>
            </a:r>
            <a:r>
              <a:rPr lang="en-US" altLang="en-US" dirty="0">
                <a:solidFill>
                  <a:srgbClr val="0000CC"/>
                </a:solidFill>
              </a:rPr>
              <a:t>0		18</a:t>
            </a:r>
          </a:p>
          <a:p>
            <a:pPr marL="285744" indent="-285744">
              <a:spcBef>
                <a:spcPct val="10000"/>
              </a:spcBef>
              <a:buNone/>
              <a:tabLst>
                <a:tab pos="2285943" algn="l"/>
                <a:tab pos="3200320" algn="r"/>
                <a:tab pos="4571886" algn="l"/>
                <a:tab pos="5257669" algn="r"/>
              </a:tabLst>
            </a:pPr>
            <a:r>
              <a:rPr lang="en-US" altLang="en-US" dirty="0"/>
              <a:t>Fahrenheit		</a:t>
            </a:r>
            <a:r>
              <a:rPr lang="en-US" altLang="en-US" dirty="0">
                <a:solidFill>
                  <a:srgbClr val="0000CC"/>
                </a:solidFill>
              </a:rPr>
              <a:t>32		64</a:t>
            </a:r>
          </a:p>
        </p:txBody>
      </p:sp>
      <p:sp>
        <p:nvSpPr>
          <p:cNvPr id="1597444" name="AutoShape 4"/>
          <p:cNvSpPr>
            <a:spLocks noChangeArrowheads="1"/>
          </p:cNvSpPr>
          <p:nvPr/>
        </p:nvSpPr>
        <p:spPr bwMode="auto">
          <a:xfrm>
            <a:off x="2362204" y="5486401"/>
            <a:ext cx="7662675" cy="578882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en-US" sz="2800" b="0" dirty="0">
                <a:latin typeface="Comic Sans MS" pitchFamily="66" charset="0"/>
              </a:rPr>
              <a:t>Is it twice as hot today as it was yesterday?</a:t>
            </a:r>
            <a:endParaRPr lang="en-US" altLang="en-US" b="0" dirty="0">
              <a:latin typeface="Comic Sans MS" pitchFamily="66" charset="0"/>
            </a:endParaRPr>
          </a:p>
        </p:txBody>
      </p:sp>
      <p:sp>
        <p:nvSpPr>
          <p:cNvPr id="1597445" name="AutoShape 5"/>
          <p:cNvSpPr>
            <a:spLocks noChangeArrowheads="1"/>
          </p:cNvSpPr>
          <p:nvPr/>
        </p:nvSpPr>
        <p:spPr bwMode="auto">
          <a:xfrm>
            <a:off x="2131921" y="1249983"/>
            <a:ext cx="8123239" cy="1736646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38100">
            <a:solidFill>
              <a:srgbClr val="0000CC"/>
            </a:solidFill>
            <a:round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en-US" altLang="en-US" sz="3200" b="0" dirty="0">
                <a:latin typeface="Comic Sans MS" pitchFamily="66" charset="0"/>
              </a:rPr>
              <a:t>The properties of the number system may not necessarily apply to the attribute being measured</a:t>
            </a:r>
          </a:p>
        </p:txBody>
      </p:sp>
      <p:sp>
        <p:nvSpPr>
          <p:cNvPr id="1597446" name="Rectangle 6"/>
          <p:cNvSpPr>
            <a:spLocks noChangeArrowheads="1"/>
          </p:cNvSpPr>
          <p:nvPr/>
        </p:nvSpPr>
        <p:spPr bwMode="auto">
          <a:xfrm>
            <a:off x="2209804" y="3408367"/>
            <a:ext cx="7516801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3200" b="0" dirty="0">
                <a:latin typeface="Comic Sans MS" pitchFamily="66" charset="0"/>
              </a:rPr>
              <a:t>Consider the attribute “temperature”:</a:t>
            </a:r>
          </a:p>
        </p:txBody>
      </p:sp>
    </p:spTree>
    <p:extLst>
      <p:ext uri="{BB962C8B-B14F-4D97-AF65-F5344CB8AC3E}">
        <p14:creationId xmlns:p14="http://schemas.microsoft.com/office/powerpoint/2010/main" val="314402105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4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4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4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4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97444" grpId="0" animBg="1"/>
      <p:bldP spid="1597445" grpId="0" animBg="1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490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488" tIns="44451" rIns="90488" bIns="44451" numCol="1" anchor="ctr" anchorCtr="0" compatLnSpc="1">
            <a:prstTxWarp prst="textNoShape">
              <a:avLst/>
            </a:prstTxWarp>
          </a:bodyPr>
          <a:lstStyle/>
          <a:p>
            <a:r>
              <a:rPr lang="en-US" altLang="en-US"/>
              <a:t>Twice as ...</a:t>
            </a:r>
          </a:p>
        </p:txBody>
      </p:sp>
      <p:sp>
        <p:nvSpPr>
          <p:cNvPr id="15994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95948" y="1125415"/>
            <a:ext cx="9674244" cy="2488901"/>
          </a:xfrm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488" tIns="44451" rIns="90488" bIns="44451" numCol="1" anchor="t" anchorCtr="0" compatLnSpc="1">
            <a:prstTxWarp prst="textNoShape">
              <a:avLst/>
            </a:prstTxWarp>
          </a:bodyPr>
          <a:lstStyle/>
          <a:p>
            <a:pPr marL="0" indent="0" algn="ctr">
              <a:buNone/>
            </a:pPr>
            <a:r>
              <a:rPr lang="en-US" altLang="en-US" dirty="0"/>
              <a:t>“Twice as” is a meaningful concept for numbers</a:t>
            </a:r>
          </a:p>
          <a:p>
            <a:pPr marL="0" indent="0" algn="ctr">
              <a:spcBef>
                <a:spcPts val="1800"/>
              </a:spcBef>
              <a:buNone/>
            </a:pPr>
            <a:r>
              <a:rPr lang="en-US" altLang="en-US" dirty="0"/>
              <a:t>It is not necessarily a meaningful concept for temperature</a:t>
            </a:r>
          </a:p>
          <a:p>
            <a:pPr lvl="1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altLang="en-US" dirty="0"/>
              <a:t>Because centigrade and Fahrenheit are interval scales, not ratio scales</a:t>
            </a:r>
          </a:p>
        </p:txBody>
      </p:sp>
      <p:sp>
        <p:nvSpPr>
          <p:cNvPr id="1599492" name="AutoShape 4"/>
          <p:cNvSpPr>
            <a:spLocks noChangeArrowheads="1"/>
          </p:cNvSpPr>
          <p:nvPr/>
        </p:nvSpPr>
        <p:spPr bwMode="auto">
          <a:xfrm>
            <a:off x="2648494" y="3614316"/>
            <a:ext cx="7169151" cy="1532334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38100">
            <a:solidFill>
              <a:srgbClr val="0000CC"/>
            </a:solidFill>
            <a:round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>
            <a:spAutoFit/>
          </a:bodyPr>
          <a:lstStyle/>
          <a:p>
            <a:pPr algn="ctr"/>
            <a:r>
              <a:rPr lang="en-US" altLang="en-US" sz="2800" b="0" dirty="0">
                <a:latin typeface="Comic Sans MS" pitchFamily="66" charset="0"/>
              </a:rPr>
              <a:t>The error we make is assuming that properties of the number system apply to the attribute being measured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D068089C-981D-4FFB-AA1D-0EC18426516E}"/>
              </a:ext>
            </a:extLst>
          </p:cNvPr>
          <p:cNvSpPr/>
          <p:nvPr/>
        </p:nvSpPr>
        <p:spPr bwMode="auto">
          <a:xfrm>
            <a:off x="849472" y="5467463"/>
            <a:ext cx="10745553" cy="863000"/>
          </a:xfrm>
          <a:prstGeom prst="roundRect">
            <a:avLst/>
          </a:prstGeom>
          <a:solidFill>
            <a:srgbClr val="FFC000"/>
          </a:solidFill>
          <a:ln w="28575" cap="flat" cmpd="sng" algn="ctr">
            <a:solidFill>
              <a:srgbClr val="CC66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Narrow" panose="020B0606020202030204" pitchFamily="34" charset="0"/>
              </a:rPr>
              <a:t>Footnote: “twice as” is a meaningful concept for temperature measured on the Kelvin scale because the volume of a gas is proportional to its temperature on that scale.</a:t>
            </a:r>
          </a:p>
        </p:txBody>
      </p:sp>
    </p:spTree>
    <p:extLst>
      <p:ext uri="{BB962C8B-B14F-4D97-AF65-F5344CB8AC3E}">
        <p14:creationId xmlns:p14="http://schemas.microsoft.com/office/powerpoint/2010/main" val="126052437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94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94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94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9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99492" grpId="0" animBg="1"/>
      <p:bldP spid="2" grpId="0" animBg="1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40205" y="86570"/>
            <a:ext cx="7319749" cy="963096"/>
          </a:xfrm>
        </p:spPr>
        <p:txBody>
          <a:bodyPr/>
          <a:lstStyle/>
          <a:p>
            <a:r>
              <a:rPr lang="en-US" dirty="0"/>
              <a:t>A Very Common Example:</a:t>
            </a:r>
            <a:br>
              <a:rPr lang="en-US" dirty="0"/>
            </a:br>
            <a:r>
              <a:rPr lang="en-US" dirty="0"/>
              <a:t>Student Grade Point Average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1461775" y="1202152"/>
            <a:ext cx="4010347" cy="721242"/>
          </a:xfrm>
        </p:spPr>
        <p:txBody>
          <a:bodyPr/>
          <a:lstStyle/>
          <a:p>
            <a:r>
              <a:rPr lang="en-US" dirty="0"/>
              <a:t>Student 1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1461775" y="2174878"/>
            <a:ext cx="4040188" cy="3438525"/>
          </a:xfrm>
        </p:spPr>
        <p:txBody>
          <a:bodyPr/>
          <a:lstStyle/>
          <a:p>
            <a:r>
              <a:rPr lang="en-US" dirty="0"/>
              <a:t>B – 3 points</a:t>
            </a:r>
          </a:p>
          <a:p>
            <a:r>
              <a:rPr lang="en-US" dirty="0"/>
              <a:t>B – 3 points</a:t>
            </a:r>
          </a:p>
          <a:p>
            <a:r>
              <a:rPr lang="en-US" dirty="0"/>
              <a:t>B – 3 points</a:t>
            </a:r>
          </a:p>
          <a:p>
            <a:r>
              <a:rPr lang="en-US" dirty="0"/>
              <a:t>B – 3 points</a:t>
            </a:r>
          </a:p>
          <a:p>
            <a:r>
              <a:rPr lang="en-US" dirty="0"/>
              <a:t>B – 3 points</a:t>
            </a:r>
          </a:p>
          <a:p>
            <a:endParaRPr lang="en-US" dirty="0"/>
          </a:p>
          <a:p>
            <a:r>
              <a:rPr lang="en-US" dirty="0"/>
              <a:t>Average: 15/5 = 3.0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>
          <a:xfrm>
            <a:off x="5654698" y="1172021"/>
            <a:ext cx="3247778" cy="721242"/>
          </a:xfrm>
        </p:spPr>
        <p:txBody>
          <a:bodyPr/>
          <a:lstStyle/>
          <a:p>
            <a:r>
              <a:rPr lang="en-US" dirty="0"/>
              <a:t>Student 2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4"/>
          </p:nvPr>
        </p:nvSpPr>
        <p:spPr>
          <a:xfrm>
            <a:off x="5635326" y="2144748"/>
            <a:ext cx="3451112" cy="3451225"/>
          </a:xfrm>
        </p:spPr>
        <p:txBody>
          <a:bodyPr/>
          <a:lstStyle/>
          <a:p>
            <a:r>
              <a:rPr lang="en-US" dirty="0"/>
              <a:t>A – 4 Points</a:t>
            </a:r>
          </a:p>
          <a:p>
            <a:r>
              <a:rPr lang="en-US" dirty="0"/>
              <a:t>A – 4 Points</a:t>
            </a:r>
          </a:p>
          <a:p>
            <a:r>
              <a:rPr lang="en-US" dirty="0"/>
              <a:t>B – 3 Points</a:t>
            </a:r>
          </a:p>
          <a:p>
            <a:r>
              <a:rPr lang="en-US" dirty="0"/>
              <a:t>B – 3 Points</a:t>
            </a:r>
          </a:p>
          <a:p>
            <a:r>
              <a:rPr lang="en-US" dirty="0"/>
              <a:t>D – 1 Point</a:t>
            </a:r>
          </a:p>
          <a:p>
            <a:endParaRPr lang="en-US" dirty="0"/>
          </a:p>
          <a:p>
            <a:r>
              <a:rPr lang="en-US" dirty="0"/>
              <a:t>Average: 15/5 = 3.0</a:t>
            </a:r>
          </a:p>
        </p:txBody>
      </p:sp>
      <p:sp>
        <p:nvSpPr>
          <p:cNvPr id="8" name="AutoShape 4"/>
          <p:cNvSpPr>
            <a:spLocks noChangeArrowheads="1"/>
          </p:cNvSpPr>
          <p:nvPr/>
        </p:nvSpPr>
        <p:spPr bwMode="auto">
          <a:xfrm>
            <a:off x="1733325" y="5716353"/>
            <a:ext cx="7169151" cy="578882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38100">
            <a:solidFill>
              <a:srgbClr val="0000CC"/>
            </a:solidFill>
            <a:round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>
            <a:spAutoFit/>
          </a:bodyPr>
          <a:lstStyle/>
          <a:p>
            <a:pPr algn="ctr"/>
            <a:r>
              <a:rPr lang="en-US" altLang="en-US" sz="2800" b="0" dirty="0">
                <a:latin typeface="Comic Sans MS" pitchFamily="66" charset="0"/>
              </a:rPr>
              <a:t>Are These Students Really Equal?</a:t>
            </a:r>
          </a:p>
        </p:txBody>
      </p:sp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4C49F6E7-AA44-4030-A341-9BF343794741}"/>
              </a:ext>
            </a:extLst>
          </p:cNvPr>
          <p:cNvSpPr/>
          <p:nvPr/>
        </p:nvSpPr>
        <p:spPr bwMode="auto">
          <a:xfrm>
            <a:off x="9327962" y="1609451"/>
            <a:ext cx="2699915" cy="3887900"/>
          </a:xfrm>
          <a:prstGeom prst="wedgeRoundRectCallout">
            <a:avLst>
              <a:gd name="adj1" fmla="val -83357"/>
              <a:gd name="adj2" fmla="val -18298"/>
              <a:gd name="adj3" fmla="val 16667"/>
            </a:avLst>
          </a:prstGeom>
          <a:solidFill>
            <a:schemeClr val="accent2"/>
          </a:solidFill>
          <a:ln w="38100" cap="flat" cmpd="sng" algn="ctr">
            <a:solidFill>
              <a:srgbClr val="0000C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Narrow" panose="020B0606020202030204" pitchFamily="34" charset="0"/>
              </a:rPr>
              <a:t>Grade Point Average is an example of a </a:t>
            </a:r>
            <a:r>
              <a:rPr kumimoji="0" lang="en-US" sz="2400" b="1" i="1" u="none" strike="noStrike" cap="none" normalizeH="0" baseline="0" dirty="0">
                <a:ln>
                  <a:noFill/>
                </a:ln>
                <a:solidFill>
                  <a:srgbClr val="0000CC"/>
                </a:solidFill>
                <a:effectLst/>
                <a:latin typeface="Arial Narrow" panose="020B0606020202030204" pitchFamily="34" charset="0"/>
              </a:rPr>
              <a:t>Descriptive Statistic</a:t>
            </a:r>
            <a:r>
              <a:rPr kumimoji="0" 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Narrow" panose="020B0606020202030204" pitchFamily="34" charset="0"/>
              </a:rPr>
              <a:t>.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latin typeface="Arial Narrow" panose="020B0606020202030204" pitchFamily="34" charset="0"/>
              </a:rPr>
              <a:t>Not technically accurate, but does give a useful indication.</a:t>
            </a:r>
          </a:p>
        </p:txBody>
      </p:sp>
    </p:spTree>
    <p:extLst>
      <p:ext uri="{BB962C8B-B14F-4D97-AF65-F5344CB8AC3E}">
        <p14:creationId xmlns:p14="http://schemas.microsoft.com/office/powerpoint/2010/main" val="2335254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 build="p"/>
      <p:bldP spid="6" grpId="0" build="p"/>
      <p:bldP spid="7" grpId="0" build="p"/>
      <p:bldP spid="8" grpId="0" animBg="1"/>
      <p:bldP spid="3" grpId="0" animBg="1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Contents</a:t>
            </a:r>
          </a:p>
        </p:txBody>
      </p:sp>
      <p:sp>
        <p:nvSpPr>
          <p:cNvPr id="1187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437449" y="1473937"/>
            <a:ext cx="7550150" cy="4449785"/>
          </a:xfrm>
        </p:spPr>
        <p:txBody>
          <a:bodyPr/>
          <a:lstStyle/>
          <a:p>
            <a:pPr>
              <a:spcBef>
                <a:spcPts val="3000"/>
              </a:spcBef>
            </a:pPr>
            <a:r>
              <a:rPr lang="en-US" altLang="en-US" dirty="0"/>
              <a:t>Definitions</a:t>
            </a:r>
          </a:p>
          <a:p>
            <a:pPr>
              <a:spcBef>
                <a:spcPts val="3000"/>
              </a:spcBef>
            </a:pPr>
            <a:r>
              <a:rPr lang="en-US" altLang="en-US" dirty="0"/>
              <a:t>Scales</a:t>
            </a:r>
          </a:p>
          <a:p>
            <a:pPr>
              <a:spcBef>
                <a:spcPts val="3000"/>
              </a:spcBef>
            </a:pPr>
            <a:r>
              <a:rPr lang="en-US" altLang="en-US" sz="2800" dirty="0">
                <a:solidFill>
                  <a:srgbClr val="0000CC"/>
                </a:solidFill>
              </a:rPr>
              <a:t>Basic Analysis Approaches</a:t>
            </a:r>
          </a:p>
          <a:p>
            <a:pPr>
              <a:spcBef>
                <a:spcPts val="3000"/>
              </a:spcBef>
            </a:pPr>
            <a:r>
              <a:rPr lang="en-US" altLang="en-US" dirty="0"/>
              <a:t>Statistical Distributions</a:t>
            </a:r>
          </a:p>
          <a:p>
            <a:pPr>
              <a:spcBef>
                <a:spcPts val="3000"/>
              </a:spcBef>
            </a:pPr>
            <a:r>
              <a:rPr lang="en-US" altLang="en-US" dirty="0"/>
              <a:t>Other Statistical Concepts</a:t>
            </a:r>
          </a:p>
        </p:txBody>
      </p:sp>
    </p:spTree>
    <p:extLst>
      <p:ext uri="{BB962C8B-B14F-4D97-AF65-F5344CB8AC3E}">
        <p14:creationId xmlns:p14="http://schemas.microsoft.com/office/powerpoint/2010/main" val="3598642015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C30F681-1471-4F50-8528-F5CA64E20D3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661823" y="606287"/>
            <a:ext cx="8921363" cy="58218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AC0F9C-8BA5-40DF-AA1F-42F0063EE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Software Requirements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5416533-54B7-421E-A9AC-0A425823C49E}"/>
              </a:ext>
            </a:extLst>
          </p:cNvPr>
          <p:cNvSpPr/>
          <p:nvPr/>
        </p:nvSpPr>
        <p:spPr bwMode="auto">
          <a:xfrm>
            <a:off x="7164125" y="4389119"/>
            <a:ext cx="1041620" cy="715618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948F2CA-7D05-4FCD-B74F-0B961378EC0F}"/>
              </a:ext>
            </a:extLst>
          </p:cNvPr>
          <p:cNvSpPr/>
          <p:nvPr/>
        </p:nvSpPr>
        <p:spPr bwMode="auto">
          <a:xfrm>
            <a:off x="7251590" y="1518699"/>
            <a:ext cx="1168841" cy="882595"/>
          </a:xfrm>
          <a:prstGeom prst="ellipse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5217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We Have, After Data Collection?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9233" y="1053548"/>
            <a:ext cx="10913533" cy="44196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We have a collection of data values,</a:t>
            </a:r>
          </a:p>
          <a:p>
            <a:pPr marL="0" indent="0">
              <a:buNone/>
            </a:pPr>
            <a:r>
              <a:rPr lang="en-US" dirty="0"/>
              <a:t>known as a </a:t>
            </a:r>
            <a:r>
              <a:rPr lang="en-US" i="1" dirty="0">
                <a:solidFill>
                  <a:srgbClr val="0000CC"/>
                </a:solidFill>
              </a:rPr>
              <a:t>dataset</a:t>
            </a:r>
            <a:r>
              <a:rPr lang="en-US" dirty="0"/>
              <a:t> or a </a:t>
            </a:r>
            <a:r>
              <a:rPr lang="en-US" i="1" dirty="0">
                <a:solidFill>
                  <a:srgbClr val="0000CC"/>
                </a:solidFill>
              </a:rPr>
              <a:t>batch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These values are </a:t>
            </a:r>
            <a:r>
              <a:rPr lang="en-US" i="1" dirty="0">
                <a:solidFill>
                  <a:srgbClr val="0000CC"/>
                </a:solidFill>
              </a:rPr>
              <a:t>measurements</a:t>
            </a:r>
            <a:r>
              <a:rPr lang="en-US" dirty="0"/>
              <a:t> </a:t>
            </a:r>
          </a:p>
          <a:p>
            <a:pPr marL="0" indent="0">
              <a:spcBef>
                <a:spcPts val="1800"/>
              </a:spcBef>
              <a:buNone/>
            </a:pPr>
            <a:r>
              <a:rPr lang="en-US" dirty="0"/>
              <a:t>of </a:t>
            </a:r>
          </a:p>
          <a:p>
            <a:pPr marL="0" indent="0">
              <a:spcBef>
                <a:spcPts val="1800"/>
              </a:spcBef>
              <a:buNone/>
            </a:pPr>
            <a:r>
              <a:rPr lang="en-US" i="1" dirty="0">
                <a:solidFill>
                  <a:srgbClr val="0000CC"/>
                </a:solidFill>
              </a:rPr>
              <a:t>attributes</a:t>
            </a:r>
            <a:r>
              <a:rPr lang="en-US" dirty="0"/>
              <a:t> </a:t>
            </a:r>
          </a:p>
          <a:p>
            <a:pPr marL="0" indent="0">
              <a:spcBef>
                <a:spcPts val="1800"/>
              </a:spcBef>
              <a:buNone/>
            </a:pPr>
            <a:r>
              <a:rPr lang="en-US" dirty="0"/>
              <a:t>of </a:t>
            </a:r>
          </a:p>
          <a:p>
            <a:pPr marL="0" indent="0">
              <a:spcBef>
                <a:spcPts val="1800"/>
              </a:spcBef>
              <a:buNone/>
            </a:pPr>
            <a:r>
              <a:rPr lang="en-US" i="1" dirty="0">
                <a:solidFill>
                  <a:srgbClr val="0000CC"/>
                </a:solidFill>
              </a:rPr>
              <a:t>entities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5388" y="1785515"/>
            <a:ext cx="5358351" cy="442456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9096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We Want to Know?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39039" y="1195754"/>
            <a:ext cx="5773165" cy="5056191"/>
          </a:xfrm>
        </p:spPr>
        <p:txBody>
          <a:bodyPr/>
          <a:lstStyle/>
          <a:p>
            <a:pPr marL="0" indent="0">
              <a:buNone/>
            </a:pPr>
            <a:r>
              <a:rPr lang="en-US" i="1" dirty="0">
                <a:solidFill>
                  <a:srgbClr val="0000CC"/>
                </a:solidFill>
              </a:rPr>
              <a:t>Characteristics</a:t>
            </a:r>
            <a:r>
              <a:rPr lang="en-US" dirty="0"/>
              <a:t>  of attributes / entities of the same type</a:t>
            </a:r>
          </a:p>
          <a:p>
            <a:pPr marL="0" indent="0">
              <a:spcBef>
                <a:spcPts val="2400"/>
              </a:spcBef>
              <a:buNone/>
            </a:pPr>
            <a:r>
              <a:rPr lang="en-US" i="1" dirty="0">
                <a:solidFill>
                  <a:srgbClr val="0000CC"/>
                </a:solidFill>
              </a:rPr>
              <a:t>Relationships</a:t>
            </a:r>
            <a:r>
              <a:rPr lang="en-US" dirty="0"/>
              <a:t> between attributes / entities of the same or different types</a:t>
            </a:r>
          </a:p>
          <a:p>
            <a:pPr marL="0" indent="0">
              <a:spcBef>
                <a:spcPts val="2400"/>
              </a:spcBef>
              <a:buNone/>
            </a:pPr>
            <a:r>
              <a:rPr lang="en-US" dirty="0"/>
              <a:t>Examples:</a:t>
            </a:r>
          </a:p>
          <a:p>
            <a:pPr lvl="1">
              <a:spcBef>
                <a:spcPts val="600"/>
              </a:spcBef>
            </a:pPr>
            <a:r>
              <a:rPr lang="en-US" dirty="0"/>
              <a:t>Which method is faster?</a:t>
            </a:r>
          </a:p>
          <a:p>
            <a:pPr lvl="1">
              <a:spcBef>
                <a:spcPts val="600"/>
              </a:spcBef>
            </a:pPr>
            <a:r>
              <a:rPr lang="en-US" dirty="0"/>
              <a:t>How many defects?</a:t>
            </a:r>
          </a:p>
          <a:p>
            <a:pPr lvl="1">
              <a:spcBef>
                <a:spcPts val="600"/>
              </a:spcBef>
            </a:pPr>
            <a:r>
              <a:rPr lang="en-US" dirty="0"/>
              <a:t>Do effective peer reviews reduce customer complaints?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0209" y="1671075"/>
            <a:ext cx="4334748" cy="43347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41771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2067" y="0"/>
            <a:ext cx="10856107" cy="954281"/>
          </a:xfrm>
        </p:spPr>
        <p:txBody>
          <a:bodyPr/>
          <a:lstStyle/>
          <a:p>
            <a:r>
              <a:rPr lang="en-US" dirty="0"/>
              <a:t>The First Step is to Organize the Data for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41840" y="1302636"/>
            <a:ext cx="7861225" cy="499021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First, we </a:t>
            </a:r>
            <a:r>
              <a:rPr lang="en-US" u="sng" dirty="0"/>
              <a:t>refine</a:t>
            </a:r>
            <a:r>
              <a:rPr lang="en-US" dirty="0"/>
              <a:t> &amp; </a:t>
            </a:r>
            <a:r>
              <a:rPr lang="en-US" u="sng" dirty="0"/>
              <a:t>compress</a:t>
            </a:r>
            <a:r>
              <a:rPr lang="en-US" dirty="0"/>
              <a:t> the data</a:t>
            </a:r>
          </a:p>
          <a:p>
            <a:pPr lvl="1"/>
            <a:r>
              <a:rPr lang="en-US" dirty="0"/>
              <a:t>Eliminate duplicates, errors, etc.</a:t>
            </a:r>
          </a:p>
          <a:p>
            <a:pPr lvl="1"/>
            <a:r>
              <a:rPr lang="en-US" dirty="0"/>
              <a:t>Compute totals, sort data, etc.</a:t>
            </a:r>
          </a:p>
          <a:p>
            <a:pPr lvl="1"/>
            <a:r>
              <a:rPr lang="en-US" dirty="0"/>
              <a:t>Perform appropriate data compression</a:t>
            </a:r>
          </a:p>
          <a:p>
            <a:pPr marL="0" indent="0">
              <a:spcBef>
                <a:spcPts val="1800"/>
              </a:spcBef>
              <a:buNone/>
            </a:pPr>
            <a:r>
              <a:rPr lang="en-US" dirty="0"/>
              <a:t>Then, we compute various </a:t>
            </a:r>
            <a:r>
              <a:rPr lang="en-US" u="sng" dirty="0"/>
              <a:t>derived measures</a:t>
            </a:r>
            <a:r>
              <a:rPr lang="en-US" dirty="0"/>
              <a:t> (computations)</a:t>
            </a:r>
          </a:p>
          <a:p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8F84A3D-83C0-4446-B7DF-0BA026F62CE8}"/>
              </a:ext>
            </a:extLst>
          </p:cNvPr>
          <p:cNvGrpSpPr/>
          <p:nvPr/>
        </p:nvGrpSpPr>
        <p:grpSpPr>
          <a:xfrm>
            <a:off x="2011034" y="4142267"/>
            <a:ext cx="7899400" cy="1955800"/>
            <a:chOff x="2146300" y="4337050"/>
            <a:chExt cx="7899400" cy="1955800"/>
          </a:xfrm>
        </p:grpSpPr>
        <p:sp>
          <p:nvSpPr>
            <p:cNvPr id="5" name="Rectangle 4"/>
            <p:cNvSpPr>
              <a:spLocks noChangeArrowheads="1"/>
            </p:cNvSpPr>
            <p:nvPr/>
          </p:nvSpPr>
          <p:spPr bwMode="auto">
            <a:xfrm>
              <a:off x="2603500" y="5556250"/>
              <a:ext cx="1117600" cy="736600"/>
            </a:xfrm>
            <a:prstGeom prst="rect">
              <a:avLst/>
            </a:prstGeom>
            <a:solidFill>
              <a:srgbClr val="FFCCC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8" rIns="92075" bIns="46038" anchor="ctr"/>
            <a:lstStyle/>
            <a:p>
              <a:pPr algn="ctr"/>
              <a:r>
                <a:rPr lang="en-US" altLang="en-US" sz="1800" b="0" dirty="0">
                  <a:latin typeface="Comic Sans MS" pitchFamily="66" charset="0"/>
                </a:rPr>
                <a:t>Base Measure</a:t>
              </a:r>
            </a:p>
          </p:txBody>
        </p:sp>
        <p:sp>
          <p:nvSpPr>
            <p:cNvPr id="6" name="Rectangle 5"/>
            <p:cNvSpPr>
              <a:spLocks noChangeArrowheads="1"/>
            </p:cNvSpPr>
            <p:nvPr/>
          </p:nvSpPr>
          <p:spPr bwMode="auto">
            <a:xfrm>
              <a:off x="5575300" y="5556250"/>
              <a:ext cx="1117600" cy="736600"/>
            </a:xfrm>
            <a:prstGeom prst="rect">
              <a:avLst/>
            </a:prstGeom>
            <a:solidFill>
              <a:srgbClr val="FFCCC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8" rIns="92075" bIns="46038" anchor="ctr"/>
            <a:lstStyle/>
            <a:p>
              <a:pPr algn="ctr"/>
              <a:r>
                <a:rPr lang="en-US" altLang="en-US" sz="1800" b="0">
                  <a:latin typeface="Comic Sans MS" pitchFamily="66" charset="0"/>
                </a:rPr>
                <a:t>Base Measure</a:t>
              </a:r>
            </a:p>
          </p:txBody>
        </p:sp>
        <p:sp>
          <p:nvSpPr>
            <p:cNvPr id="7" name="Rectangle 6"/>
            <p:cNvSpPr>
              <a:spLocks noChangeArrowheads="1"/>
            </p:cNvSpPr>
            <p:nvPr/>
          </p:nvSpPr>
          <p:spPr bwMode="auto">
            <a:xfrm>
              <a:off x="7023100" y="5556250"/>
              <a:ext cx="1117600" cy="736600"/>
            </a:xfrm>
            <a:prstGeom prst="rect">
              <a:avLst/>
            </a:prstGeom>
            <a:solidFill>
              <a:srgbClr val="FFCCC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8" rIns="92075" bIns="46038" anchor="ctr"/>
            <a:lstStyle/>
            <a:p>
              <a:pPr algn="ctr"/>
              <a:r>
                <a:rPr lang="en-US" altLang="en-US" sz="1800" b="0">
                  <a:latin typeface="Comic Sans MS" pitchFamily="66" charset="0"/>
                </a:rPr>
                <a:t>Base Measure</a:t>
              </a:r>
            </a:p>
          </p:txBody>
        </p:sp>
        <p:sp>
          <p:nvSpPr>
            <p:cNvPr id="8" name="Rectangle 7"/>
            <p:cNvSpPr>
              <a:spLocks noChangeArrowheads="1"/>
            </p:cNvSpPr>
            <p:nvPr/>
          </p:nvSpPr>
          <p:spPr bwMode="auto">
            <a:xfrm>
              <a:off x="8470900" y="5556250"/>
              <a:ext cx="1117600" cy="736600"/>
            </a:xfrm>
            <a:prstGeom prst="rect">
              <a:avLst/>
            </a:prstGeom>
            <a:solidFill>
              <a:srgbClr val="FFCCC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8" rIns="92075" bIns="46038" anchor="ctr"/>
            <a:lstStyle/>
            <a:p>
              <a:pPr algn="ctr"/>
              <a:r>
                <a:rPr lang="en-US" altLang="en-US" sz="1800" b="0">
                  <a:latin typeface="Comic Sans MS" pitchFamily="66" charset="0"/>
                </a:rPr>
                <a:t>Base Measure</a:t>
              </a:r>
            </a:p>
          </p:txBody>
        </p:sp>
        <p:sp>
          <p:nvSpPr>
            <p:cNvPr id="9" name="Rectangle 8"/>
            <p:cNvSpPr>
              <a:spLocks noChangeArrowheads="1"/>
            </p:cNvSpPr>
            <p:nvPr/>
          </p:nvSpPr>
          <p:spPr bwMode="auto">
            <a:xfrm>
              <a:off x="4127500" y="5556250"/>
              <a:ext cx="1117600" cy="736600"/>
            </a:xfrm>
            <a:prstGeom prst="rect">
              <a:avLst/>
            </a:prstGeom>
            <a:solidFill>
              <a:srgbClr val="FFCCC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8" rIns="92075" bIns="46038" anchor="ctr"/>
            <a:lstStyle/>
            <a:p>
              <a:pPr algn="ctr"/>
              <a:r>
                <a:rPr lang="en-US" altLang="en-US" sz="1800" b="0">
                  <a:latin typeface="Comic Sans MS" pitchFamily="66" charset="0"/>
                </a:rPr>
                <a:t>Base Measure</a:t>
              </a:r>
            </a:p>
          </p:txBody>
        </p:sp>
        <p:sp>
          <p:nvSpPr>
            <p:cNvPr id="10" name="Line 17"/>
            <p:cNvSpPr>
              <a:spLocks noChangeShapeType="1"/>
            </p:cNvSpPr>
            <p:nvPr/>
          </p:nvSpPr>
          <p:spPr bwMode="auto">
            <a:xfrm flipV="1">
              <a:off x="3124200" y="5086350"/>
              <a:ext cx="152400" cy="457200"/>
            </a:xfrm>
            <a:prstGeom prst="line">
              <a:avLst/>
            </a:prstGeom>
            <a:solidFill>
              <a:srgbClr val="FFCCCC"/>
            </a:solidFill>
            <a:ln w="57150">
              <a:solidFill>
                <a:srgbClr val="0000CC"/>
              </a:solidFill>
              <a:round/>
              <a:headEnd type="none" w="sm" len="sm"/>
              <a:tailEnd type="stealth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11" name="Line 18"/>
            <p:cNvSpPr>
              <a:spLocks noChangeShapeType="1"/>
            </p:cNvSpPr>
            <p:nvPr/>
          </p:nvSpPr>
          <p:spPr bwMode="auto">
            <a:xfrm flipH="1" flipV="1">
              <a:off x="4191000" y="5086350"/>
              <a:ext cx="228600" cy="457200"/>
            </a:xfrm>
            <a:prstGeom prst="line">
              <a:avLst/>
            </a:prstGeom>
            <a:solidFill>
              <a:srgbClr val="FFCCCC"/>
            </a:solidFill>
            <a:ln w="57150">
              <a:solidFill>
                <a:srgbClr val="0000CC"/>
              </a:solidFill>
              <a:round/>
              <a:headEnd type="none" w="sm" len="sm"/>
              <a:tailEnd type="stealth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12" name="Line 19"/>
            <p:cNvSpPr>
              <a:spLocks noChangeShapeType="1"/>
            </p:cNvSpPr>
            <p:nvPr/>
          </p:nvSpPr>
          <p:spPr bwMode="auto">
            <a:xfrm flipV="1">
              <a:off x="5105400" y="5086350"/>
              <a:ext cx="304800" cy="457200"/>
            </a:xfrm>
            <a:prstGeom prst="line">
              <a:avLst/>
            </a:prstGeom>
            <a:solidFill>
              <a:srgbClr val="FFCCCC"/>
            </a:solidFill>
            <a:ln w="57150">
              <a:solidFill>
                <a:srgbClr val="0000CC"/>
              </a:solidFill>
              <a:round/>
              <a:headEnd type="none" w="sm" len="sm"/>
              <a:tailEnd type="stealth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13" name="Line 20"/>
            <p:cNvSpPr>
              <a:spLocks noChangeShapeType="1"/>
            </p:cNvSpPr>
            <p:nvPr/>
          </p:nvSpPr>
          <p:spPr bwMode="auto">
            <a:xfrm flipV="1">
              <a:off x="6019800" y="5086350"/>
              <a:ext cx="0" cy="457200"/>
            </a:xfrm>
            <a:prstGeom prst="line">
              <a:avLst/>
            </a:prstGeom>
            <a:solidFill>
              <a:srgbClr val="FFCCCC"/>
            </a:solidFill>
            <a:ln w="57150">
              <a:solidFill>
                <a:srgbClr val="0000CC"/>
              </a:solidFill>
              <a:round/>
              <a:headEnd type="none" w="sm" len="sm"/>
              <a:tailEnd type="stealth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14" name="Line 21"/>
            <p:cNvSpPr>
              <a:spLocks noChangeShapeType="1"/>
            </p:cNvSpPr>
            <p:nvPr/>
          </p:nvSpPr>
          <p:spPr bwMode="auto">
            <a:xfrm flipH="1" flipV="1">
              <a:off x="7010400" y="5086350"/>
              <a:ext cx="457200" cy="457200"/>
            </a:xfrm>
            <a:prstGeom prst="line">
              <a:avLst/>
            </a:prstGeom>
            <a:solidFill>
              <a:srgbClr val="FFCCCC"/>
            </a:solidFill>
            <a:ln w="57150">
              <a:solidFill>
                <a:srgbClr val="0000CC"/>
              </a:solidFill>
              <a:round/>
              <a:headEnd type="none" w="sm" len="sm"/>
              <a:tailEnd type="stealth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15" name="Line 22"/>
            <p:cNvSpPr>
              <a:spLocks noChangeShapeType="1"/>
            </p:cNvSpPr>
            <p:nvPr/>
          </p:nvSpPr>
          <p:spPr bwMode="auto">
            <a:xfrm flipV="1">
              <a:off x="8001000" y="5086350"/>
              <a:ext cx="228600" cy="457200"/>
            </a:xfrm>
            <a:prstGeom prst="line">
              <a:avLst/>
            </a:prstGeom>
            <a:solidFill>
              <a:srgbClr val="FFCCCC"/>
            </a:solidFill>
            <a:ln w="57150">
              <a:solidFill>
                <a:srgbClr val="0000CC"/>
              </a:solidFill>
              <a:round/>
              <a:headEnd type="none" w="sm" len="sm"/>
              <a:tailEnd type="stealth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16" name="Line 23"/>
            <p:cNvSpPr>
              <a:spLocks noChangeShapeType="1"/>
            </p:cNvSpPr>
            <p:nvPr/>
          </p:nvSpPr>
          <p:spPr bwMode="auto">
            <a:xfrm flipH="1" flipV="1">
              <a:off x="8610600" y="5086350"/>
              <a:ext cx="457200" cy="457200"/>
            </a:xfrm>
            <a:prstGeom prst="line">
              <a:avLst/>
            </a:prstGeom>
            <a:solidFill>
              <a:srgbClr val="FFCCCC"/>
            </a:solidFill>
            <a:ln w="57150">
              <a:solidFill>
                <a:srgbClr val="0000CC"/>
              </a:solidFill>
              <a:round/>
              <a:headEnd type="none" w="sm" len="sm"/>
              <a:tailEnd type="stealth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18" name="AutoShape 26"/>
            <p:cNvSpPr>
              <a:spLocks noChangeArrowheads="1"/>
            </p:cNvSpPr>
            <p:nvPr/>
          </p:nvSpPr>
          <p:spPr bwMode="auto">
            <a:xfrm>
              <a:off x="2146300" y="4337050"/>
              <a:ext cx="2336800" cy="736600"/>
            </a:xfrm>
            <a:prstGeom prst="roundRect">
              <a:avLst>
                <a:gd name="adj" fmla="val 12491"/>
              </a:avLst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8" rIns="92075" bIns="46038" anchor="ctr"/>
            <a:lstStyle/>
            <a:p>
              <a:pPr algn="ctr"/>
              <a:r>
                <a:rPr lang="en-US" altLang="en-US" b="0" dirty="0">
                  <a:latin typeface="Comic Sans MS" pitchFamily="66" charset="0"/>
                </a:rPr>
                <a:t>Derived Measure</a:t>
              </a:r>
            </a:p>
          </p:txBody>
        </p:sp>
        <p:sp>
          <p:nvSpPr>
            <p:cNvPr id="19" name="AutoShape 27"/>
            <p:cNvSpPr>
              <a:spLocks noChangeArrowheads="1"/>
            </p:cNvSpPr>
            <p:nvPr/>
          </p:nvSpPr>
          <p:spPr bwMode="auto">
            <a:xfrm>
              <a:off x="4965700" y="4337050"/>
              <a:ext cx="2336800" cy="736600"/>
            </a:xfrm>
            <a:prstGeom prst="roundRect">
              <a:avLst>
                <a:gd name="adj" fmla="val 12491"/>
              </a:avLst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8" rIns="92075" bIns="46038" anchor="ctr"/>
            <a:lstStyle/>
            <a:p>
              <a:pPr algn="ctr"/>
              <a:r>
                <a:rPr lang="en-US" altLang="en-US" b="0" dirty="0">
                  <a:latin typeface="Comic Sans MS" pitchFamily="66" charset="0"/>
                </a:rPr>
                <a:t>Derived Measure</a:t>
              </a:r>
            </a:p>
          </p:txBody>
        </p:sp>
        <p:sp>
          <p:nvSpPr>
            <p:cNvPr id="20" name="AutoShape 28"/>
            <p:cNvSpPr>
              <a:spLocks noChangeArrowheads="1"/>
            </p:cNvSpPr>
            <p:nvPr/>
          </p:nvSpPr>
          <p:spPr bwMode="auto">
            <a:xfrm>
              <a:off x="7708900" y="4337050"/>
              <a:ext cx="2336800" cy="736600"/>
            </a:xfrm>
            <a:prstGeom prst="roundRect">
              <a:avLst>
                <a:gd name="adj" fmla="val 12491"/>
              </a:avLst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8" rIns="92075" bIns="46038" anchor="ctr"/>
            <a:lstStyle/>
            <a:p>
              <a:pPr algn="ctr"/>
              <a:r>
                <a:rPr lang="en-US" altLang="en-US" b="0">
                  <a:latin typeface="Comic Sans MS" pitchFamily="66" charset="0"/>
                </a:rPr>
                <a:t>Derived Measure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CECA4EA-D045-4C54-8AA0-AB5C3B6BD55B}"/>
              </a:ext>
            </a:extLst>
          </p:cNvPr>
          <p:cNvGrpSpPr/>
          <p:nvPr/>
        </p:nvGrpSpPr>
        <p:grpSpPr>
          <a:xfrm>
            <a:off x="9203065" y="1436881"/>
            <a:ext cx="1468126" cy="1642724"/>
            <a:chOff x="9290915" y="1437395"/>
            <a:chExt cx="1468126" cy="1642724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39AB5DA7-8F94-4BE7-A105-E9F3D5DC79D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90915" y="1437395"/>
              <a:ext cx="1468126" cy="146812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F9F23C9-F61B-48BC-8898-CC8286DD6192}"/>
                </a:ext>
              </a:extLst>
            </p:cNvPr>
            <p:cNvSpPr txBox="1"/>
            <p:nvPr/>
          </p:nvSpPr>
          <p:spPr>
            <a:xfrm>
              <a:off x="9502625" y="2864675"/>
              <a:ext cx="104470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Arial Narrow" panose="020B0606020202030204" pitchFamily="34" charset="0"/>
                </a:rPr>
                <a:t>Thenounproject.com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45237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0392" y="163033"/>
            <a:ext cx="9133179" cy="832527"/>
          </a:xfrm>
        </p:spPr>
        <p:txBody>
          <a:bodyPr/>
          <a:lstStyle/>
          <a:p>
            <a:r>
              <a:rPr lang="en-US" dirty="0"/>
              <a:t>Examples of Derived Measures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1949450" y="1633041"/>
            <a:ext cx="8293100" cy="1955800"/>
            <a:chOff x="463550" y="2978150"/>
            <a:chExt cx="8293100" cy="1955800"/>
          </a:xfrm>
        </p:grpSpPr>
        <p:sp>
          <p:nvSpPr>
            <p:cNvPr id="5" name="Rectangle 12"/>
            <p:cNvSpPr>
              <a:spLocks noChangeArrowheads="1"/>
            </p:cNvSpPr>
            <p:nvPr/>
          </p:nvSpPr>
          <p:spPr bwMode="auto">
            <a:xfrm>
              <a:off x="1003300" y="4197350"/>
              <a:ext cx="1270000" cy="736600"/>
            </a:xfrm>
            <a:prstGeom prst="rect">
              <a:avLst/>
            </a:prstGeom>
            <a:solidFill>
              <a:schemeClr val="accent5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algn="ctr"/>
              <a:r>
                <a:rPr lang="en-US" altLang="en-US" b="0" dirty="0">
                  <a:latin typeface="Comic Sans MS" pitchFamily="66" charset="0"/>
                </a:rPr>
                <a:t>Units</a:t>
              </a:r>
            </a:p>
            <a:p>
              <a:pPr algn="ctr"/>
              <a:r>
                <a:rPr lang="en-US" altLang="en-US" b="0" dirty="0">
                  <a:latin typeface="Comic Sans MS" pitchFamily="66" charset="0"/>
                </a:rPr>
                <a:t>Produced</a:t>
              </a:r>
            </a:p>
          </p:txBody>
        </p:sp>
        <p:sp>
          <p:nvSpPr>
            <p:cNvPr id="6" name="Rectangle 13"/>
            <p:cNvSpPr>
              <a:spLocks noChangeArrowheads="1"/>
            </p:cNvSpPr>
            <p:nvPr/>
          </p:nvSpPr>
          <p:spPr bwMode="auto">
            <a:xfrm>
              <a:off x="4051300" y="4197350"/>
              <a:ext cx="1117600" cy="736600"/>
            </a:xfrm>
            <a:prstGeom prst="rect">
              <a:avLst/>
            </a:prstGeom>
            <a:solidFill>
              <a:schemeClr val="accent5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algn="ctr"/>
              <a:r>
                <a:rPr lang="en-US" altLang="en-US" b="0">
                  <a:latin typeface="Comic Sans MS" pitchFamily="66" charset="0"/>
                </a:rPr>
                <a:t>Head-</a:t>
              </a:r>
            </a:p>
            <a:p>
              <a:pPr algn="ctr"/>
              <a:r>
                <a:rPr lang="en-US" altLang="en-US" b="0">
                  <a:latin typeface="Comic Sans MS" pitchFamily="66" charset="0"/>
                </a:rPr>
                <a:t>count</a:t>
              </a:r>
            </a:p>
          </p:txBody>
        </p:sp>
        <p:sp>
          <p:nvSpPr>
            <p:cNvPr id="7" name="Rectangle 14"/>
            <p:cNvSpPr>
              <a:spLocks noChangeArrowheads="1"/>
            </p:cNvSpPr>
            <p:nvPr/>
          </p:nvSpPr>
          <p:spPr bwMode="auto">
            <a:xfrm>
              <a:off x="5499100" y="4197350"/>
              <a:ext cx="1117600" cy="736600"/>
            </a:xfrm>
            <a:prstGeom prst="rect">
              <a:avLst/>
            </a:prstGeom>
            <a:solidFill>
              <a:schemeClr val="accent5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algn="ctr"/>
              <a:r>
                <a:rPr lang="en-US" altLang="en-US" b="0">
                  <a:latin typeface="Comic Sans MS" pitchFamily="66" charset="0"/>
                </a:rPr>
                <a:t>Lines </a:t>
              </a:r>
            </a:p>
            <a:p>
              <a:pPr algn="ctr"/>
              <a:r>
                <a:rPr lang="en-US" altLang="en-US" b="0">
                  <a:latin typeface="Comic Sans MS" pitchFamily="66" charset="0"/>
                </a:rPr>
                <a:t>of Code</a:t>
              </a:r>
            </a:p>
          </p:txBody>
        </p:sp>
        <p:sp>
          <p:nvSpPr>
            <p:cNvPr id="8" name="Rectangle 15"/>
            <p:cNvSpPr>
              <a:spLocks noChangeArrowheads="1"/>
            </p:cNvSpPr>
            <p:nvPr/>
          </p:nvSpPr>
          <p:spPr bwMode="auto">
            <a:xfrm>
              <a:off x="6946900" y="4197350"/>
              <a:ext cx="1117600" cy="736600"/>
            </a:xfrm>
            <a:prstGeom prst="rect">
              <a:avLst/>
            </a:prstGeom>
            <a:solidFill>
              <a:schemeClr val="accent5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algn="ctr"/>
              <a:r>
                <a:rPr lang="en-US" altLang="en-US" b="0">
                  <a:latin typeface="Comic Sans MS" pitchFamily="66" charset="0"/>
                </a:rPr>
                <a:t>$ Spent</a:t>
              </a:r>
            </a:p>
          </p:txBody>
        </p:sp>
        <p:sp>
          <p:nvSpPr>
            <p:cNvPr id="9" name="Rectangle 16"/>
            <p:cNvSpPr>
              <a:spLocks noChangeArrowheads="1"/>
            </p:cNvSpPr>
            <p:nvPr/>
          </p:nvSpPr>
          <p:spPr bwMode="auto">
            <a:xfrm>
              <a:off x="2603500" y="4197350"/>
              <a:ext cx="1117600" cy="736600"/>
            </a:xfrm>
            <a:prstGeom prst="rect">
              <a:avLst/>
            </a:prstGeom>
            <a:solidFill>
              <a:schemeClr val="accent5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algn="ctr"/>
              <a:r>
                <a:rPr lang="en-US" altLang="en-US" b="0">
                  <a:latin typeface="Comic Sans MS" pitchFamily="66" charset="0"/>
                </a:rPr>
                <a:t>Months</a:t>
              </a:r>
            </a:p>
          </p:txBody>
        </p:sp>
        <p:sp>
          <p:nvSpPr>
            <p:cNvPr id="10" name="Line 17"/>
            <p:cNvSpPr>
              <a:spLocks noChangeShapeType="1"/>
            </p:cNvSpPr>
            <p:nvPr/>
          </p:nvSpPr>
          <p:spPr bwMode="auto">
            <a:xfrm flipV="1">
              <a:off x="1600200" y="3727450"/>
              <a:ext cx="152400" cy="457200"/>
            </a:xfrm>
            <a:prstGeom prst="line">
              <a:avLst/>
            </a:prstGeom>
            <a:solidFill>
              <a:schemeClr val="accent5"/>
            </a:solidFill>
            <a:ln w="12700">
              <a:solidFill>
                <a:schemeClr val="tx1"/>
              </a:solidFill>
              <a:round/>
              <a:headEnd type="none" w="sm" len="sm"/>
              <a:tailEnd type="stealth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" name="Line 18"/>
            <p:cNvSpPr>
              <a:spLocks noChangeShapeType="1"/>
            </p:cNvSpPr>
            <p:nvPr/>
          </p:nvSpPr>
          <p:spPr bwMode="auto">
            <a:xfrm flipH="1" flipV="1">
              <a:off x="2667000" y="3727450"/>
              <a:ext cx="228600" cy="457200"/>
            </a:xfrm>
            <a:prstGeom prst="line">
              <a:avLst/>
            </a:prstGeom>
            <a:solidFill>
              <a:schemeClr val="accent5"/>
            </a:solidFill>
            <a:ln w="12700">
              <a:solidFill>
                <a:schemeClr val="tx1"/>
              </a:solidFill>
              <a:round/>
              <a:headEnd type="none" w="sm" len="sm"/>
              <a:tailEnd type="stealth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" name="Line 19"/>
            <p:cNvSpPr>
              <a:spLocks noChangeShapeType="1"/>
            </p:cNvSpPr>
            <p:nvPr/>
          </p:nvSpPr>
          <p:spPr bwMode="auto">
            <a:xfrm flipV="1">
              <a:off x="3581400" y="3727450"/>
              <a:ext cx="304800" cy="457200"/>
            </a:xfrm>
            <a:prstGeom prst="line">
              <a:avLst/>
            </a:prstGeom>
            <a:solidFill>
              <a:schemeClr val="accent5"/>
            </a:solidFill>
            <a:ln w="12700">
              <a:solidFill>
                <a:schemeClr val="tx1"/>
              </a:solidFill>
              <a:round/>
              <a:headEnd type="none" w="sm" len="sm"/>
              <a:tailEnd type="stealth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" name="Line 20"/>
            <p:cNvSpPr>
              <a:spLocks noChangeShapeType="1"/>
            </p:cNvSpPr>
            <p:nvPr/>
          </p:nvSpPr>
          <p:spPr bwMode="auto">
            <a:xfrm flipV="1">
              <a:off x="4495800" y="3727450"/>
              <a:ext cx="0" cy="457200"/>
            </a:xfrm>
            <a:prstGeom prst="line">
              <a:avLst/>
            </a:prstGeom>
            <a:solidFill>
              <a:schemeClr val="accent5"/>
            </a:solidFill>
            <a:ln w="12700">
              <a:solidFill>
                <a:schemeClr val="tx1"/>
              </a:solidFill>
              <a:round/>
              <a:headEnd type="none" w="sm" len="sm"/>
              <a:tailEnd type="stealth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" name="Line 21"/>
            <p:cNvSpPr>
              <a:spLocks noChangeShapeType="1"/>
            </p:cNvSpPr>
            <p:nvPr/>
          </p:nvSpPr>
          <p:spPr bwMode="auto">
            <a:xfrm flipH="1" flipV="1">
              <a:off x="5486400" y="3727450"/>
              <a:ext cx="457200" cy="457200"/>
            </a:xfrm>
            <a:prstGeom prst="line">
              <a:avLst/>
            </a:prstGeom>
            <a:solidFill>
              <a:schemeClr val="accent5"/>
            </a:solidFill>
            <a:ln w="12700">
              <a:solidFill>
                <a:schemeClr val="tx1"/>
              </a:solidFill>
              <a:round/>
              <a:headEnd type="none" w="sm" len="sm"/>
              <a:tailEnd type="stealth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" name="Line 22"/>
            <p:cNvSpPr>
              <a:spLocks noChangeShapeType="1"/>
            </p:cNvSpPr>
            <p:nvPr/>
          </p:nvSpPr>
          <p:spPr bwMode="auto">
            <a:xfrm flipV="1">
              <a:off x="6477000" y="3727450"/>
              <a:ext cx="228600" cy="457200"/>
            </a:xfrm>
            <a:prstGeom prst="line">
              <a:avLst/>
            </a:prstGeom>
            <a:solidFill>
              <a:schemeClr val="accent5"/>
            </a:solidFill>
            <a:ln w="12700">
              <a:solidFill>
                <a:schemeClr val="tx1"/>
              </a:solidFill>
              <a:round/>
              <a:headEnd type="none" w="sm" len="sm"/>
              <a:tailEnd type="stealth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" name="Line 23"/>
            <p:cNvSpPr>
              <a:spLocks noChangeShapeType="1"/>
            </p:cNvSpPr>
            <p:nvPr/>
          </p:nvSpPr>
          <p:spPr bwMode="auto">
            <a:xfrm flipH="1" flipV="1">
              <a:off x="7086600" y="3727450"/>
              <a:ext cx="457200" cy="457200"/>
            </a:xfrm>
            <a:prstGeom prst="line">
              <a:avLst/>
            </a:prstGeom>
            <a:solidFill>
              <a:schemeClr val="accent5"/>
            </a:solidFill>
            <a:ln w="12700">
              <a:solidFill>
                <a:schemeClr val="tx1"/>
              </a:solidFill>
              <a:round/>
              <a:headEnd type="none" w="sm" len="sm"/>
              <a:tailEnd type="stealth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" name="AutoShape 25"/>
            <p:cNvSpPr>
              <a:spLocks noChangeArrowheads="1"/>
            </p:cNvSpPr>
            <p:nvPr/>
          </p:nvSpPr>
          <p:spPr bwMode="auto">
            <a:xfrm>
              <a:off x="463550" y="2978150"/>
              <a:ext cx="2501900" cy="736600"/>
            </a:xfrm>
            <a:prstGeom prst="roundRect">
              <a:avLst>
                <a:gd name="adj" fmla="val 12491"/>
              </a:avLst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algn="ctr"/>
              <a:r>
                <a:rPr lang="en-US" altLang="en-US" b="0" dirty="0">
                  <a:latin typeface="Comic Sans MS" pitchFamily="66" charset="0"/>
                </a:rPr>
                <a:t>Units Per Month</a:t>
              </a:r>
            </a:p>
          </p:txBody>
        </p:sp>
        <p:sp>
          <p:nvSpPr>
            <p:cNvPr id="18" name="AutoShape 26"/>
            <p:cNvSpPr>
              <a:spLocks noChangeArrowheads="1"/>
            </p:cNvSpPr>
            <p:nvPr/>
          </p:nvSpPr>
          <p:spPr bwMode="auto">
            <a:xfrm>
              <a:off x="3441700" y="2978150"/>
              <a:ext cx="2336800" cy="736600"/>
            </a:xfrm>
            <a:prstGeom prst="roundRect">
              <a:avLst>
                <a:gd name="adj" fmla="val 12491"/>
              </a:avLst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algn="ctr"/>
              <a:r>
                <a:rPr lang="en-US" altLang="en-US" b="0" dirty="0">
                  <a:latin typeface="Comic Sans MS" pitchFamily="66" charset="0"/>
                </a:rPr>
                <a:t>LOC per</a:t>
              </a:r>
            </a:p>
            <a:p>
              <a:pPr algn="ctr"/>
              <a:r>
                <a:rPr lang="en-US" altLang="en-US" b="0" dirty="0">
                  <a:latin typeface="Comic Sans MS" pitchFamily="66" charset="0"/>
                </a:rPr>
                <a:t>Staff Month</a:t>
              </a:r>
            </a:p>
          </p:txBody>
        </p:sp>
        <p:sp>
          <p:nvSpPr>
            <p:cNvPr id="19" name="AutoShape 27"/>
            <p:cNvSpPr>
              <a:spLocks noChangeArrowheads="1"/>
            </p:cNvSpPr>
            <p:nvPr/>
          </p:nvSpPr>
          <p:spPr bwMode="auto">
            <a:xfrm>
              <a:off x="6019800" y="2978150"/>
              <a:ext cx="2736850" cy="736600"/>
            </a:xfrm>
            <a:prstGeom prst="roundRect">
              <a:avLst>
                <a:gd name="adj" fmla="val 12491"/>
              </a:avLst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algn="ctr"/>
              <a:r>
                <a:rPr lang="en-US" altLang="en-US" b="0">
                  <a:latin typeface="Comic Sans MS" pitchFamily="66" charset="0"/>
                </a:rPr>
                <a:t>$ per Line of Code</a:t>
              </a:r>
            </a:p>
          </p:txBody>
        </p:sp>
        <p:sp>
          <p:nvSpPr>
            <p:cNvPr id="20" name="Line 17"/>
            <p:cNvSpPr>
              <a:spLocks noChangeShapeType="1"/>
            </p:cNvSpPr>
            <p:nvPr/>
          </p:nvSpPr>
          <p:spPr bwMode="auto">
            <a:xfrm flipV="1">
              <a:off x="1600200" y="3714750"/>
              <a:ext cx="152400" cy="457200"/>
            </a:xfrm>
            <a:prstGeom prst="line">
              <a:avLst/>
            </a:prstGeom>
            <a:solidFill>
              <a:srgbClr val="FFCCCC"/>
            </a:solidFill>
            <a:ln w="57150">
              <a:solidFill>
                <a:srgbClr val="0000CC"/>
              </a:solidFill>
              <a:round/>
              <a:headEnd type="none" w="sm" len="sm"/>
              <a:tailEnd type="stealth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21" name="Line 18"/>
            <p:cNvSpPr>
              <a:spLocks noChangeShapeType="1"/>
            </p:cNvSpPr>
            <p:nvPr/>
          </p:nvSpPr>
          <p:spPr bwMode="auto">
            <a:xfrm flipH="1" flipV="1">
              <a:off x="2667000" y="3714750"/>
              <a:ext cx="228600" cy="457200"/>
            </a:xfrm>
            <a:prstGeom prst="line">
              <a:avLst/>
            </a:prstGeom>
            <a:solidFill>
              <a:srgbClr val="FFCCCC"/>
            </a:solidFill>
            <a:ln w="57150">
              <a:solidFill>
                <a:srgbClr val="0000CC"/>
              </a:solidFill>
              <a:round/>
              <a:headEnd type="none" w="sm" len="sm"/>
              <a:tailEnd type="stealth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22" name="Line 19"/>
            <p:cNvSpPr>
              <a:spLocks noChangeShapeType="1"/>
            </p:cNvSpPr>
            <p:nvPr/>
          </p:nvSpPr>
          <p:spPr bwMode="auto">
            <a:xfrm flipV="1">
              <a:off x="3581400" y="3714750"/>
              <a:ext cx="304800" cy="457200"/>
            </a:xfrm>
            <a:prstGeom prst="line">
              <a:avLst/>
            </a:prstGeom>
            <a:solidFill>
              <a:srgbClr val="FFCCCC"/>
            </a:solidFill>
            <a:ln w="57150">
              <a:solidFill>
                <a:srgbClr val="0000CC"/>
              </a:solidFill>
              <a:round/>
              <a:headEnd type="none" w="sm" len="sm"/>
              <a:tailEnd type="stealth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23" name="Line 20"/>
            <p:cNvSpPr>
              <a:spLocks noChangeShapeType="1"/>
            </p:cNvSpPr>
            <p:nvPr/>
          </p:nvSpPr>
          <p:spPr bwMode="auto">
            <a:xfrm flipV="1">
              <a:off x="4495800" y="3714750"/>
              <a:ext cx="0" cy="457200"/>
            </a:xfrm>
            <a:prstGeom prst="line">
              <a:avLst/>
            </a:prstGeom>
            <a:solidFill>
              <a:srgbClr val="FFCCCC"/>
            </a:solidFill>
            <a:ln w="57150">
              <a:solidFill>
                <a:srgbClr val="0000CC"/>
              </a:solidFill>
              <a:round/>
              <a:headEnd type="none" w="sm" len="sm"/>
              <a:tailEnd type="stealth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24" name="Line 21"/>
            <p:cNvSpPr>
              <a:spLocks noChangeShapeType="1"/>
            </p:cNvSpPr>
            <p:nvPr/>
          </p:nvSpPr>
          <p:spPr bwMode="auto">
            <a:xfrm flipH="1" flipV="1">
              <a:off x="5486400" y="3714750"/>
              <a:ext cx="457200" cy="457200"/>
            </a:xfrm>
            <a:prstGeom prst="line">
              <a:avLst/>
            </a:prstGeom>
            <a:solidFill>
              <a:srgbClr val="FFCCCC"/>
            </a:solidFill>
            <a:ln w="57150">
              <a:solidFill>
                <a:srgbClr val="0000CC"/>
              </a:solidFill>
              <a:round/>
              <a:headEnd type="none" w="sm" len="sm"/>
              <a:tailEnd type="stealth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25" name="Line 22"/>
            <p:cNvSpPr>
              <a:spLocks noChangeShapeType="1"/>
            </p:cNvSpPr>
            <p:nvPr/>
          </p:nvSpPr>
          <p:spPr bwMode="auto">
            <a:xfrm flipV="1">
              <a:off x="6477000" y="3714750"/>
              <a:ext cx="228600" cy="457200"/>
            </a:xfrm>
            <a:prstGeom prst="line">
              <a:avLst/>
            </a:prstGeom>
            <a:solidFill>
              <a:srgbClr val="FFCCCC"/>
            </a:solidFill>
            <a:ln w="57150">
              <a:solidFill>
                <a:srgbClr val="0000CC"/>
              </a:solidFill>
              <a:round/>
              <a:headEnd type="none" w="sm" len="sm"/>
              <a:tailEnd type="stealth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26" name="Line 23"/>
            <p:cNvSpPr>
              <a:spLocks noChangeShapeType="1"/>
            </p:cNvSpPr>
            <p:nvPr/>
          </p:nvSpPr>
          <p:spPr bwMode="auto">
            <a:xfrm flipH="1" flipV="1">
              <a:off x="7086600" y="3714750"/>
              <a:ext cx="457200" cy="457200"/>
            </a:xfrm>
            <a:prstGeom prst="line">
              <a:avLst/>
            </a:prstGeom>
            <a:solidFill>
              <a:srgbClr val="FFCCCC"/>
            </a:solidFill>
            <a:ln w="57150">
              <a:solidFill>
                <a:srgbClr val="0000CC"/>
              </a:solidFill>
              <a:round/>
              <a:headEnd type="none" w="sm" len="sm"/>
              <a:tailEnd type="stealth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en-US"/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2082209" y="4071441"/>
            <a:ext cx="8027581" cy="1328023"/>
          </a:xfrm>
          <a:prstGeom prst="roundRect">
            <a:avLst/>
          </a:prstGeom>
          <a:solidFill>
            <a:schemeClr val="accent2"/>
          </a:solidFill>
          <a:ln w="38100">
            <a:solidFill>
              <a:srgbClr val="0000CC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Exactly what derived measures we want is determined by our metric selection process (based on our information needs). </a:t>
            </a:r>
          </a:p>
        </p:txBody>
      </p:sp>
    </p:spTree>
    <p:extLst>
      <p:ext uri="{BB962C8B-B14F-4D97-AF65-F5344CB8AC3E}">
        <p14:creationId xmlns:p14="http://schemas.microsoft.com/office/powerpoint/2010/main" val="1018006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Next Step is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50055" y="1834211"/>
            <a:ext cx="4345876" cy="4532253"/>
          </a:xfrm>
        </p:spPr>
        <p:txBody>
          <a:bodyPr/>
          <a:lstStyle/>
          <a:p>
            <a:pPr marL="0" indent="0" algn="ctr">
              <a:buNone/>
            </a:pPr>
            <a:r>
              <a:rPr lang="en-US" sz="2400" i="1" u="sng" dirty="0">
                <a:solidFill>
                  <a:srgbClr val="0000CC"/>
                </a:solidFill>
              </a:rPr>
              <a:t>We can look at the data as we have it</a:t>
            </a:r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4646" y="1834211"/>
            <a:ext cx="5314147" cy="4532253"/>
          </a:xfrm>
        </p:spPr>
        <p:txBody>
          <a:bodyPr/>
          <a:lstStyle/>
          <a:p>
            <a:pPr marL="0" indent="0" algn="ctr">
              <a:buNone/>
            </a:pPr>
            <a:r>
              <a:rPr lang="en-US" sz="2400" i="1" u="sng" dirty="0">
                <a:solidFill>
                  <a:srgbClr val="0000CC"/>
                </a:solidFill>
              </a:rPr>
              <a:t>We may want to sort the data or do other simple processing to make sense of it</a:t>
            </a:r>
          </a:p>
          <a:p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7370" y="3167065"/>
            <a:ext cx="3571875" cy="287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6732" y="3167065"/>
            <a:ext cx="3574087" cy="3355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102992" y="1162350"/>
            <a:ext cx="79744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One option is to simply look at the data:</a:t>
            </a:r>
          </a:p>
        </p:txBody>
      </p:sp>
    </p:spTree>
    <p:extLst>
      <p:ext uri="{BB962C8B-B14F-4D97-AF65-F5344CB8AC3E}">
        <p14:creationId xmlns:p14="http://schemas.microsoft.com/office/powerpoint/2010/main" val="4065989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Option is to Graph the Data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4817" y="1360967"/>
            <a:ext cx="5756624" cy="48378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ounded Rectangle 4"/>
          <p:cNvSpPr/>
          <p:nvPr/>
        </p:nvSpPr>
        <p:spPr bwMode="auto">
          <a:xfrm>
            <a:off x="8350102" y="2158409"/>
            <a:ext cx="1988289" cy="2923954"/>
          </a:xfrm>
          <a:prstGeom prst="roundRect">
            <a:avLst/>
          </a:prstGeom>
          <a:solidFill>
            <a:schemeClr val="accent2"/>
          </a:solidFill>
          <a:ln w="38100" cap="flat" cmpd="sng" algn="ctr">
            <a:solidFill>
              <a:srgbClr val="0000C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>
                <a:latin typeface="Arial Narrow" panose="020B0606020202030204" pitchFamily="34" charset="0"/>
              </a:rPr>
              <a:t>Often, a graph or chart makes it very easy to see what the data are telling us.</a:t>
            </a:r>
          </a:p>
        </p:txBody>
      </p:sp>
    </p:spTree>
    <p:extLst>
      <p:ext uri="{BB962C8B-B14F-4D97-AF65-F5344CB8AC3E}">
        <p14:creationId xmlns:p14="http://schemas.microsoft.com/office/powerpoint/2010/main" val="2035840236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967" y="152401"/>
            <a:ext cx="9582263" cy="859392"/>
          </a:xfrm>
        </p:spPr>
        <p:txBody>
          <a:bodyPr/>
          <a:lstStyle/>
          <a:p>
            <a:r>
              <a:rPr lang="en-US" dirty="0"/>
              <a:t>But Often There is Too Much Data or the Relationships Are Not So Easy to See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9351" y="4294668"/>
            <a:ext cx="3412991" cy="1905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6649" y="3138968"/>
            <a:ext cx="4064000" cy="306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3967" y="1247700"/>
            <a:ext cx="4042428" cy="2631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585412" y="1412949"/>
            <a:ext cx="4391246" cy="1328023"/>
          </a:xfrm>
          <a:prstGeom prst="roundRect">
            <a:avLst/>
          </a:prstGeom>
          <a:solidFill>
            <a:schemeClr val="accent2"/>
          </a:solidFill>
          <a:ln w="38100">
            <a:solidFill>
              <a:srgbClr val="0000CC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Statistical methods are often helpful in situations like these</a:t>
            </a:r>
          </a:p>
        </p:txBody>
      </p:sp>
    </p:spTree>
    <p:extLst>
      <p:ext uri="{BB962C8B-B14F-4D97-AF65-F5344CB8AC3E}">
        <p14:creationId xmlns:p14="http://schemas.microsoft.com/office/powerpoint/2010/main" val="2499955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Contents</a:t>
            </a:r>
          </a:p>
        </p:txBody>
      </p:sp>
      <p:sp>
        <p:nvSpPr>
          <p:cNvPr id="1187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437449" y="1473937"/>
            <a:ext cx="7550150" cy="4449785"/>
          </a:xfrm>
        </p:spPr>
        <p:txBody>
          <a:bodyPr/>
          <a:lstStyle/>
          <a:p>
            <a:pPr>
              <a:spcBef>
                <a:spcPts val="3000"/>
              </a:spcBef>
            </a:pPr>
            <a:r>
              <a:rPr lang="en-US" altLang="en-US" dirty="0"/>
              <a:t>Definitions</a:t>
            </a:r>
          </a:p>
          <a:p>
            <a:pPr>
              <a:spcBef>
                <a:spcPts val="3000"/>
              </a:spcBef>
            </a:pPr>
            <a:r>
              <a:rPr lang="en-US" altLang="en-US" dirty="0"/>
              <a:t>Scales</a:t>
            </a:r>
          </a:p>
          <a:p>
            <a:pPr>
              <a:spcBef>
                <a:spcPts val="3000"/>
              </a:spcBef>
            </a:pPr>
            <a:r>
              <a:rPr lang="en-US" altLang="en-US" dirty="0"/>
              <a:t>Basic Analysis Approaches</a:t>
            </a:r>
          </a:p>
          <a:p>
            <a:pPr>
              <a:spcBef>
                <a:spcPts val="3000"/>
              </a:spcBef>
            </a:pPr>
            <a:r>
              <a:rPr lang="en-US" altLang="en-US" sz="2800" dirty="0">
                <a:solidFill>
                  <a:srgbClr val="0000CC"/>
                </a:solidFill>
              </a:rPr>
              <a:t>Statistical Distributions</a:t>
            </a:r>
          </a:p>
          <a:p>
            <a:pPr>
              <a:spcBef>
                <a:spcPts val="3000"/>
              </a:spcBef>
            </a:pPr>
            <a:r>
              <a:rPr lang="en-US" altLang="en-US" dirty="0"/>
              <a:t>Other Statistical Concepts</a:t>
            </a:r>
          </a:p>
        </p:txBody>
      </p:sp>
    </p:spTree>
    <p:extLst>
      <p:ext uri="{BB962C8B-B14F-4D97-AF65-F5344CB8AC3E}">
        <p14:creationId xmlns:p14="http://schemas.microsoft.com/office/powerpoint/2010/main" val="3548798738"/>
      </p:ext>
    </p:extLst>
  </p:cSld>
  <p:clrMapOvr>
    <a:masterClrMapping/>
  </p:clrMapOvr>
  <p:transition/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3126" y="0"/>
            <a:ext cx="9116623" cy="936302"/>
          </a:xfrm>
        </p:spPr>
        <p:txBody>
          <a:bodyPr/>
          <a:lstStyle/>
          <a:p>
            <a:r>
              <a:rPr lang="en-US" dirty="0"/>
              <a:t>Statistical Techniques Help Us Deal with Many Situations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2324" y="1314788"/>
            <a:ext cx="9598495" cy="4862728"/>
          </a:xfrm>
        </p:spPr>
        <p:txBody>
          <a:bodyPr/>
          <a:lstStyle/>
          <a:p>
            <a:pPr marL="0" indent="0" algn="ctr">
              <a:buNone/>
            </a:pPr>
            <a:r>
              <a:rPr lang="en-US" i="1" dirty="0">
                <a:solidFill>
                  <a:srgbClr val="0000CC"/>
                </a:solidFill>
              </a:rPr>
              <a:t>Statistical techniques</a:t>
            </a:r>
            <a:r>
              <a:rPr lang="en-US" dirty="0"/>
              <a:t> can often be used to describe the attributes and relationships</a:t>
            </a:r>
          </a:p>
          <a:p>
            <a:pPr marL="0" indent="0">
              <a:spcBef>
                <a:spcPts val="2400"/>
              </a:spcBef>
              <a:buNone/>
            </a:pPr>
            <a:r>
              <a:rPr lang="en-US" dirty="0">
                <a:solidFill>
                  <a:srgbClr val="C00000"/>
                </a:solidFill>
              </a:rPr>
              <a:t>Examples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High and Low values (and how often each occurs)</a:t>
            </a:r>
          </a:p>
          <a:p>
            <a:pPr lvl="1"/>
            <a:r>
              <a:rPr lang="en-US" dirty="0"/>
              <a:t>Average (Mean), Median and Mode</a:t>
            </a:r>
          </a:p>
          <a:p>
            <a:pPr lvl="1"/>
            <a:r>
              <a:rPr lang="en-US" dirty="0"/>
              <a:t>Mathematical relationships between values</a:t>
            </a:r>
          </a:p>
          <a:p>
            <a:pPr lvl="2"/>
            <a:r>
              <a:rPr lang="en-US" dirty="0"/>
              <a:t>For example, if you double the number of programmers, how much do you reduce the schedule?</a:t>
            </a:r>
          </a:p>
          <a:p>
            <a:pPr lvl="1"/>
            <a:r>
              <a:rPr lang="en-US" dirty="0"/>
              <a:t>Patterns of values</a:t>
            </a:r>
          </a:p>
          <a:p>
            <a:pPr lvl="2"/>
            <a:r>
              <a:rPr lang="en-US" dirty="0"/>
              <a:t>For example, do most defects result from errors in requirements, errors in design, or errors in coding?</a:t>
            </a:r>
          </a:p>
          <a:p>
            <a:pPr lvl="1"/>
            <a:r>
              <a:rPr lang="en-US" dirty="0"/>
              <a:t>Overall distribution of values</a:t>
            </a:r>
          </a:p>
        </p:txBody>
      </p:sp>
    </p:spTree>
    <p:extLst>
      <p:ext uri="{BB962C8B-B14F-4D97-AF65-F5344CB8AC3E}">
        <p14:creationId xmlns:p14="http://schemas.microsoft.com/office/powerpoint/2010/main" val="3230586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82130" y="1206575"/>
            <a:ext cx="10047579" cy="1440932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Suppose you evaluate 30 students on their programming ability and come up with the following values: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1785516" y="2386097"/>
          <a:ext cx="4034040" cy="3397187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6495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825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019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06346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Overall</a:t>
                      </a:r>
                      <a:r>
                        <a:rPr lang="en-US" baseline="0" dirty="0">
                          <a:solidFill>
                            <a:schemeClr val="tx1"/>
                          </a:solidFill>
                        </a:rPr>
                        <a:t> Ability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Total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Percent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9232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Very Poor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10.0%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9232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Poor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20.0%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9232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Average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40.0%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9232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Good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23.3%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9232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Very Good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6.6%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449">
                <a:tc>
                  <a:txBody>
                    <a:bodyPr/>
                    <a:lstStyle/>
                    <a:p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09232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Total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30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100%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5" name="Rounded Rectangular Callout 4"/>
          <p:cNvSpPr/>
          <p:nvPr/>
        </p:nvSpPr>
        <p:spPr bwMode="auto">
          <a:xfrm>
            <a:off x="7106157" y="2512053"/>
            <a:ext cx="3179135" cy="3040911"/>
          </a:xfrm>
          <a:prstGeom prst="wedgeRoundRectCallout">
            <a:avLst>
              <a:gd name="adj1" fmla="val -73007"/>
              <a:gd name="adj2" fmla="val 15298"/>
              <a:gd name="adj3" fmla="val 16667"/>
            </a:avLst>
          </a:prstGeom>
          <a:solidFill>
            <a:srgbClr val="CCFFFF"/>
          </a:solidFill>
          <a:ln w="28575" cap="flat" cmpd="sng" algn="ctr">
            <a:solidFill>
              <a:srgbClr val="0000C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/>
              <a:t>Since all students are accounted for, this is called a </a:t>
            </a:r>
            <a:r>
              <a:rPr lang="en-US" i="1" dirty="0">
                <a:solidFill>
                  <a:srgbClr val="0000CC"/>
                </a:solidFill>
              </a:rPr>
              <a:t>distribution</a:t>
            </a:r>
            <a:r>
              <a:rPr lang="en-US" dirty="0"/>
              <a:t> of student ability values.</a:t>
            </a:r>
          </a:p>
        </p:txBody>
      </p:sp>
    </p:spTree>
    <p:extLst>
      <p:ext uri="{BB962C8B-B14F-4D97-AF65-F5344CB8AC3E}">
        <p14:creationId xmlns:p14="http://schemas.microsoft.com/office/powerpoint/2010/main" val="725602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074346-889D-4AD8-B7DA-001E1A505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Software Design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82ED3E6-AEDA-42D5-B750-759103068F8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860605" y="606287"/>
            <a:ext cx="8515847" cy="5805464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B2A08010-5515-46B7-9262-2A0DBF830D7B}"/>
              </a:ext>
            </a:extLst>
          </p:cNvPr>
          <p:cNvSpPr/>
          <p:nvPr/>
        </p:nvSpPr>
        <p:spPr bwMode="auto">
          <a:xfrm>
            <a:off x="6096000" y="1359673"/>
            <a:ext cx="1168841" cy="882595"/>
          </a:xfrm>
          <a:prstGeom prst="ellipse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6969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6625" y="54107"/>
            <a:ext cx="9100715" cy="925221"/>
          </a:xfrm>
        </p:spPr>
        <p:txBody>
          <a:bodyPr/>
          <a:lstStyle/>
          <a:p>
            <a:r>
              <a:rPr lang="en-US" dirty="0"/>
              <a:t>The Distribution as a Bar Graph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2178050" y="1676400"/>
          <a:ext cx="8185150" cy="4419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820932489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6625" y="54107"/>
            <a:ext cx="9100715" cy="925221"/>
          </a:xfrm>
        </p:spPr>
        <p:txBody>
          <a:bodyPr/>
          <a:lstStyle/>
          <a:p>
            <a:r>
              <a:rPr lang="en-US" dirty="0"/>
              <a:t>The Distribution as a Histogram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B6207A7-12B1-4C81-920C-E114D7936541}"/>
              </a:ext>
            </a:extLst>
          </p:cNvPr>
          <p:cNvGrpSpPr/>
          <p:nvPr/>
        </p:nvGrpSpPr>
        <p:grpSpPr>
          <a:xfrm>
            <a:off x="3704492" y="1623195"/>
            <a:ext cx="4783016" cy="4420502"/>
            <a:chOff x="3901079" y="1466286"/>
            <a:chExt cx="2272475" cy="3111125"/>
          </a:xfrm>
          <a:solidFill>
            <a:srgbClr val="0066FF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19E5B61-0809-4727-A086-801DAC7A93CB}"/>
                </a:ext>
              </a:extLst>
            </p:cNvPr>
            <p:cNvSpPr/>
            <p:nvPr/>
          </p:nvSpPr>
          <p:spPr bwMode="auto">
            <a:xfrm>
              <a:off x="3901079" y="3652189"/>
              <a:ext cx="454495" cy="925221"/>
            </a:xfrm>
            <a:prstGeom prst="rect">
              <a:avLst/>
            </a:prstGeom>
            <a:grpFill/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B4FD09B-5DBE-4742-875B-1581F4F11BB5}"/>
                </a:ext>
              </a:extLst>
            </p:cNvPr>
            <p:cNvSpPr/>
            <p:nvPr/>
          </p:nvSpPr>
          <p:spPr bwMode="auto">
            <a:xfrm>
              <a:off x="4355574" y="2905521"/>
              <a:ext cx="454495" cy="1671890"/>
            </a:xfrm>
            <a:prstGeom prst="rect">
              <a:avLst/>
            </a:prstGeom>
            <a:grpFill/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6145B8A-1FB4-48BB-AF22-086D6CD0F9C8}"/>
                </a:ext>
              </a:extLst>
            </p:cNvPr>
            <p:cNvSpPr/>
            <p:nvPr/>
          </p:nvSpPr>
          <p:spPr bwMode="auto">
            <a:xfrm>
              <a:off x="4810069" y="1466286"/>
              <a:ext cx="454495" cy="3111125"/>
            </a:xfrm>
            <a:prstGeom prst="rect">
              <a:avLst/>
            </a:prstGeom>
            <a:grpFill/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5B5664C-7C1C-491D-8795-56501899E83E}"/>
                </a:ext>
              </a:extLst>
            </p:cNvPr>
            <p:cNvSpPr/>
            <p:nvPr/>
          </p:nvSpPr>
          <p:spPr bwMode="auto">
            <a:xfrm>
              <a:off x="5264564" y="2559238"/>
              <a:ext cx="454495" cy="2018173"/>
            </a:xfrm>
            <a:prstGeom prst="rect">
              <a:avLst/>
            </a:prstGeom>
            <a:grpFill/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5C6B906-D2EF-4AAC-B35D-6A237343FFD7}"/>
                </a:ext>
              </a:extLst>
            </p:cNvPr>
            <p:cNvSpPr/>
            <p:nvPr/>
          </p:nvSpPr>
          <p:spPr bwMode="auto">
            <a:xfrm>
              <a:off x="5719059" y="3911901"/>
              <a:ext cx="454495" cy="665508"/>
            </a:xfrm>
            <a:prstGeom prst="rect">
              <a:avLst/>
            </a:prstGeom>
            <a:grpFill/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</p:grp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137E55E2-CB61-49E2-A8FC-162C8C39CFB2}"/>
              </a:ext>
            </a:extLst>
          </p:cNvPr>
          <p:cNvSpPr/>
          <p:nvPr/>
        </p:nvSpPr>
        <p:spPr bwMode="auto">
          <a:xfrm>
            <a:off x="1082130" y="1371684"/>
            <a:ext cx="2770254" cy="2965036"/>
          </a:xfrm>
          <a:prstGeom prst="roundRect">
            <a:avLst/>
          </a:prstGeom>
          <a:solidFill>
            <a:schemeClr val="accent2"/>
          </a:solidFill>
          <a:ln w="38100" cap="flat" cmpd="sng" algn="ctr">
            <a:solidFill>
              <a:srgbClr val="0000C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A histogram looks like a bar chart with no spaces between the bars.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0F60C73D-F23A-4ACB-8341-719B90A7AAE1}"/>
              </a:ext>
            </a:extLst>
          </p:cNvPr>
          <p:cNvSpPr/>
          <p:nvPr/>
        </p:nvSpPr>
        <p:spPr bwMode="auto">
          <a:xfrm>
            <a:off x="8487508" y="1253551"/>
            <a:ext cx="2770254" cy="1771003"/>
          </a:xfrm>
          <a:prstGeom prst="roundRect">
            <a:avLst/>
          </a:prstGeom>
          <a:solidFill>
            <a:schemeClr val="accent2"/>
          </a:solidFill>
          <a:ln w="38100" cap="flat" cmpd="sng" algn="ctr">
            <a:solidFill>
              <a:srgbClr val="0000C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Histograms are often used to show distributions.</a:t>
            </a:r>
          </a:p>
        </p:txBody>
      </p:sp>
    </p:spTree>
    <p:extLst>
      <p:ext uri="{BB962C8B-B14F-4D97-AF65-F5344CB8AC3E}">
        <p14:creationId xmlns:p14="http://schemas.microsoft.com/office/powerpoint/2010/main" val="3730873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Probability Distributions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05779" y="1055077"/>
            <a:ext cx="9168848" cy="1877495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Suppose one student is selected at random from the group of 30.  </a:t>
            </a:r>
          </a:p>
          <a:p>
            <a:pPr marL="0" indent="0" algn="ctr">
              <a:spcBef>
                <a:spcPts val="1800"/>
              </a:spcBef>
              <a:buNone/>
            </a:pPr>
            <a:r>
              <a:rPr lang="en-US" dirty="0">
                <a:solidFill>
                  <a:srgbClr val="0000CC"/>
                </a:solidFill>
              </a:rPr>
              <a:t>What is the probability that the student will have any given ability level?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2039439" y="3095836"/>
          <a:ext cx="3919868" cy="30784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4105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06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86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Overall</a:t>
                      </a:r>
                      <a:r>
                        <a:rPr lang="en-US" baseline="0" dirty="0">
                          <a:solidFill>
                            <a:schemeClr val="tx1"/>
                          </a:solidFill>
                        </a:rPr>
                        <a:t> Ability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Total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Probability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Very Poor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.1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Poor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.2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Average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.4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Good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.233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Very Good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.066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7194">
                <a:tc>
                  <a:txBody>
                    <a:bodyPr/>
                    <a:lstStyle/>
                    <a:p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Total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30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1.0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5" name="Rounded Rectangular Callout 4"/>
          <p:cNvSpPr/>
          <p:nvPr/>
        </p:nvSpPr>
        <p:spPr bwMode="auto">
          <a:xfrm>
            <a:off x="7108555" y="3473637"/>
            <a:ext cx="4086082" cy="2873811"/>
          </a:xfrm>
          <a:prstGeom prst="wedgeRoundRectCallout">
            <a:avLst>
              <a:gd name="adj1" fmla="val -77020"/>
              <a:gd name="adj2" fmla="val 3229"/>
              <a:gd name="adj3" fmla="val 16667"/>
            </a:avLst>
          </a:prstGeom>
          <a:solidFill>
            <a:srgbClr val="CCFFFF"/>
          </a:solidFill>
          <a:ln w="28575" cap="flat" cmpd="sng" algn="ctr">
            <a:solidFill>
              <a:srgbClr val="0000C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/>
              <a:t>If you represent the percentage as a probability, this is called a </a:t>
            </a:r>
            <a:r>
              <a:rPr lang="en-US" i="1" dirty="0">
                <a:solidFill>
                  <a:srgbClr val="0000CC"/>
                </a:solidFill>
              </a:rPr>
              <a:t>probability distribution</a:t>
            </a:r>
            <a:r>
              <a:rPr lang="en-US" dirty="0"/>
              <a:t> of student ability values.</a:t>
            </a:r>
          </a:p>
        </p:txBody>
      </p:sp>
    </p:spTree>
    <p:extLst>
      <p:ext uri="{BB962C8B-B14F-4D97-AF65-F5344CB8AC3E}">
        <p14:creationId xmlns:p14="http://schemas.microsoft.com/office/powerpoint/2010/main" val="3749505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2068" y="0"/>
            <a:ext cx="10473064" cy="930826"/>
          </a:xfrm>
        </p:spPr>
        <p:txBody>
          <a:bodyPr/>
          <a:lstStyle/>
          <a:p>
            <a:r>
              <a:rPr lang="en-US" dirty="0"/>
              <a:t>Requirements for a</a:t>
            </a:r>
            <a:br>
              <a:rPr lang="en-US" dirty="0"/>
            </a:br>
            <a:r>
              <a:rPr lang="en-US" dirty="0"/>
              <a:t>Valid Probability Distribution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4306" y="1325527"/>
            <a:ext cx="9522746" cy="3365507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A probability distribution is the </a:t>
            </a:r>
            <a:r>
              <a:rPr lang="en-US" i="1" dirty="0">
                <a:solidFill>
                  <a:srgbClr val="0000CC"/>
                </a:solidFill>
              </a:rPr>
              <a:t>assignment of probability values</a:t>
            </a:r>
            <a:r>
              <a:rPr lang="en-US" dirty="0"/>
              <a:t> to </a:t>
            </a:r>
            <a:r>
              <a:rPr lang="en-US" i="1" dirty="0">
                <a:solidFill>
                  <a:srgbClr val="0000CC"/>
                </a:solidFill>
              </a:rPr>
              <a:t>each of the possible outcomes</a:t>
            </a:r>
          </a:p>
          <a:p>
            <a:pPr>
              <a:spcBef>
                <a:spcPts val="1200"/>
              </a:spcBef>
            </a:pPr>
            <a:r>
              <a:rPr lang="en-US" dirty="0"/>
              <a:t>The probabilities must be numbers between 0 and 1</a:t>
            </a:r>
          </a:p>
          <a:p>
            <a:pPr>
              <a:spcBef>
                <a:spcPts val="1200"/>
              </a:spcBef>
            </a:pPr>
            <a:r>
              <a:rPr lang="en-US" dirty="0">
                <a:solidFill>
                  <a:srgbClr val="C00000"/>
                </a:solidFill>
              </a:rPr>
              <a:t>The probabilities must add up to 1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en-US" dirty="0"/>
              <a:t>The probability distribution represents the </a:t>
            </a:r>
            <a:r>
              <a:rPr lang="en-US" i="1" dirty="0">
                <a:solidFill>
                  <a:srgbClr val="0000CC"/>
                </a:solidFill>
              </a:rPr>
              <a:t>likelihood that a randomly chosen value will have a given outcome</a:t>
            </a:r>
            <a:r>
              <a:rPr lang="en-US" dirty="0"/>
              <a:t>.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9609" y="4222604"/>
            <a:ext cx="4233434" cy="22272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00757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Calculating Probability of Other Situations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31020" y="1261729"/>
            <a:ext cx="9685065" cy="1279452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Suppose you want to know if a randomly chosen student will be </a:t>
            </a:r>
            <a:r>
              <a:rPr lang="en-US" i="1" dirty="0">
                <a:solidFill>
                  <a:srgbClr val="0000CC"/>
                </a:solidFill>
              </a:rPr>
              <a:t>at least average</a:t>
            </a:r>
            <a:r>
              <a:rPr lang="en-US" dirty="0"/>
              <a:t> in ability.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2112344" y="2690037"/>
          <a:ext cx="3919868" cy="30784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4105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06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86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Overall</a:t>
                      </a:r>
                      <a:r>
                        <a:rPr lang="en-US" baseline="0" dirty="0">
                          <a:solidFill>
                            <a:schemeClr val="tx1"/>
                          </a:solidFill>
                        </a:rPr>
                        <a:t> Ability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Total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Probability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Very Poor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.10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Poor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.20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Average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.40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Good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.233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Very Good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.066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7194">
                <a:tc>
                  <a:txBody>
                    <a:bodyPr/>
                    <a:lstStyle/>
                    <a:p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Total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30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1.0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pSp>
        <p:nvGrpSpPr>
          <p:cNvPr id="10" name="Group 9"/>
          <p:cNvGrpSpPr/>
          <p:nvPr/>
        </p:nvGrpSpPr>
        <p:grpSpPr>
          <a:xfrm>
            <a:off x="6170427" y="4072271"/>
            <a:ext cx="2923954" cy="1084521"/>
            <a:chOff x="4646427" y="4072270"/>
            <a:chExt cx="2923954" cy="1084521"/>
          </a:xfrm>
        </p:grpSpPr>
        <p:sp>
          <p:nvSpPr>
            <p:cNvPr id="6" name="Right Brace 5"/>
            <p:cNvSpPr/>
            <p:nvPr/>
          </p:nvSpPr>
          <p:spPr bwMode="auto">
            <a:xfrm>
              <a:off x="4646427" y="4072270"/>
              <a:ext cx="329609" cy="1084521"/>
            </a:xfrm>
            <a:prstGeom prst="rightBrace">
              <a:avLst/>
            </a:prstGeom>
            <a:solidFill>
              <a:srgbClr val="FFFFFF"/>
            </a:solidFill>
            <a:ln w="38100" cap="flat" cmpd="sng" algn="ctr">
              <a:solidFill>
                <a:srgbClr val="0000CC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284381" y="4199031"/>
              <a:ext cx="22860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badi MT Condensed" panose="020B0806030101010103" pitchFamily="34" charset="0"/>
                </a:rPr>
                <a:t>These are average or higher</a:t>
              </a:r>
            </a:p>
          </p:txBody>
        </p:sp>
      </p:grpSp>
      <p:sp>
        <p:nvSpPr>
          <p:cNvPr id="8" name="Rounded Rectangle 7"/>
          <p:cNvSpPr/>
          <p:nvPr/>
        </p:nvSpPr>
        <p:spPr bwMode="auto">
          <a:xfrm>
            <a:off x="6500036" y="2668773"/>
            <a:ext cx="3843671" cy="1031358"/>
          </a:xfrm>
          <a:prstGeom prst="roundRect">
            <a:avLst/>
          </a:prstGeom>
          <a:solidFill>
            <a:srgbClr val="FFCCCC"/>
          </a:solidFill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>
                <a:latin typeface="Arial Narrow" panose="020B0606020202030204" pitchFamily="34" charset="0"/>
              </a:rPr>
              <a:t>Add up the probabilities:</a:t>
            </a:r>
          </a:p>
          <a:p>
            <a:pPr algn="ctr"/>
            <a:r>
              <a:rPr lang="en-US" dirty="0">
                <a:latin typeface="Arial Narrow" panose="020B0606020202030204" pitchFamily="34" charset="0"/>
              </a:rPr>
              <a:t>.40 + .233 + .066 = .70 </a:t>
            </a:r>
          </a:p>
        </p:txBody>
      </p:sp>
      <p:sp>
        <p:nvSpPr>
          <p:cNvPr id="9" name="Rounded Rectangle 8"/>
          <p:cNvSpPr/>
          <p:nvPr/>
        </p:nvSpPr>
        <p:spPr bwMode="auto">
          <a:xfrm>
            <a:off x="6500037" y="5298560"/>
            <a:ext cx="3843671" cy="1031358"/>
          </a:xfrm>
          <a:prstGeom prst="roundRect">
            <a:avLst/>
          </a:prstGeom>
          <a:solidFill>
            <a:srgbClr val="FFB3FF"/>
          </a:solidFill>
          <a:ln w="38100" cap="flat" cmpd="sng" algn="ctr">
            <a:solidFill>
              <a:srgbClr val="0000C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>
                <a:latin typeface="Arial Narrow" panose="020B0606020202030204" pitchFamily="34" charset="0"/>
              </a:rPr>
              <a:t>The probability of a student being at least average is .70</a:t>
            </a:r>
          </a:p>
        </p:txBody>
      </p:sp>
    </p:spTree>
    <p:extLst>
      <p:ext uri="{BB962C8B-B14F-4D97-AF65-F5344CB8AC3E}">
        <p14:creationId xmlns:p14="http://schemas.microsoft.com/office/powerpoint/2010/main" val="865741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Uniform Distribution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05778" y="1277396"/>
            <a:ext cx="9168848" cy="1747284"/>
          </a:xfrm>
        </p:spPr>
        <p:txBody>
          <a:bodyPr/>
          <a:lstStyle/>
          <a:p>
            <a:r>
              <a:rPr lang="en-US" dirty="0"/>
              <a:t>If all events are equally likely, this is called a </a:t>
            </a:r>
            <a:r>
              <a:rPr lang="en-US" i="1" dirty="0">
                <a:solidFill>
                  <a:srgbClr val="0000CC"/>
                </a:solidFill>
              </a:rPr>
              <a:t>uniform distribution</a:t>
            </a:r>
            <a:r>
              <a:rPr lang="en-US" dirty="0"/>
              <a:t>.</a:t>
            </a:r>
          </a:p>
          <a:p>
            <a:r>
              <a:rPr lang="en-US" dirty="0"/>
              <a:t>If there are N options, the probability of any of them is 1/N</a:t>
            </a:r>
          </a:p>
        </p:txBody>
      </p:sp>
      <p:graphicFrame>
        <p:nvGraphicFramePr>
          <p:cNvPr id="4" name="Chart 3"/>
          <p:cNvGraphicFramePr/>
          <p:nvPr/>
        </p:nvGraphicFramePr>
        <p:xfrm>
          <a:off x="3800658" y="3024680"/>
          <a:ext cx="4579088" cy="33663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793297289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25609" y="88900"/>
            <a:ext cx="9571442" cy="546252"/>
          </a:xfrm>
        </p:spPr>
        <p:txBody>
          <a:bodyPr/>
          <a:lstStyle/>
          <a:p>
            <a:r>
              <a:rPr lang="en-US" dirty="0"/>
              <a:t>Suppose There are Many Possible Values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03622" y="1092951"/>
            <a:ext cx="8185150" cy="521215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Example: </a:t>
            </a:r>
            <a:r>
              <a:rPr lang="en-US" sz="2000" b="0" dirty="0"/>
              <a:t>The ages of the software development staff</a:t>
            </a:r>
            <a:endParaRPr lang="en-US" b="0" dirty="0"/>
          </a:p>
          <a:p>
            <a:pPr lvl="1"/>
            <a:r>
              <a:rPr lang="en-US" dirty="0"/>
              <a:t>Total staff size is 200 people</a:t>
            </a:r>
          </a:p>
          <a:p>
            <a:pPr lvl="1"/>
            <a:r>
              <a:rPr lang="en-US" dirty="0"/>
              <a:t>Range of ages is from 18 to 72</a:t>
            </a:r>
          </a:p>
          <a:p>
            <a:pPr marL="0" indent="0">
              <a:spcBef>
                <a:spcPts val="1800"/>
              </a:spcBef>
              <a:buNone/>
            </a:pPr>
            <a:r>
              <a:rPr lang="en-US" dirty="0"/>
              <a:t>There are 55 possible values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2399423" y="3024554"/>
          <a:ext cx="3919868" cy="3355666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1341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70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86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60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Age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Total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Probability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0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.005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0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.000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0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.010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60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21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.000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60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.005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83386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60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Total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1.0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6670158" y="3221666"/>
            <a:ext cx="3668233" cy="2831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There would be a</a:t>
            </a:r>
          </a:p>
          <a:p>
            <a:pPr algn="ctr"/>
            <a:r>
              <a:rPr lang="en-US" i="1" dirty="0">
                <a:solidFill>
                  <a:srgbClr val="0000CC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very long list</a:t>
            </a:r>
            <a:r>
              <a:rPr lang="en-US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</a:p>
          <a:p>
            <a:pPr algn="ctr"/>
            <a:r>
              <a:rPr lang="en-US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and</a:t>
            </a:r>
          </a:p>
          <a:p>
            <a:pPr algn="ctr"/>
            <a:r>
              <a:rPr lang="en-US" i="1" dirty="0">
                <a:solidFill>
                  <a:srgbClr val="0000CC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very small probabilities </a:t>
            </a:r>
          </a:p>
          <a:p>
            <a:pPr algn="ctr"/>
            <a:r>
              <a:rPr lang="en-US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for most cases.</a:t>
            </a:r>
          </a:p>
          <a:p>
            <a:pPr algn="ctr"/>
            <a:endParaRPr lang="en-US" sz="105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algn="ctr"/>
            <a:r>
              <a:rPr lang="en-US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This might be very cumbersome to analyze.</a:t>
            </a:r>
          </a:p>
        </p:txBody>
      </p:sp>
    </p:spTree>
    <p:extLst>
      <p:ext uri="{BB962C8B-B14F-4D97-AF65-F5344CB8AC3E}">
        <p14:creationId xmlns:p14="http://schemas.microsoft.com/office/powerpoint/2010/main" val="1375485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6929" y="0"/>
            <a:ext cx="9061869" cy="1111516"/>
          </a:xfrm>
        </p:spPr>
        <p:txBody>
          <a:bodyPr/>
          <a:lstStyle/>
          <a:p>
            <a:r>
              <a:rPr lang="en-US" dirty="0"/>
              <a:t>Graph of Probability Distribution – </a:t>
            </a:r>
            <a:br>
              <a:rPr lang="en-US" dirty="0"/>
            </a:br>
            <a:r>
              <a:rPr lang="en-US" u="sng" dirty="0"/>
              <a:t>Line Chart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2135520" y="1399953"/>
          <a:ext cx="8185150" cy="4419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049530950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04014" y="0"/>
            <a:ext cx="8185150" cy="1038447"/>
          </a:xfrm>
        </p:spPr>
        <p:txBody>
          <a:bodyPr/>
          <a:lstStyle/>
          <a:p>
            <a:r>
              <a:rPr lang="en-US" dirty="0"/>
              <a:t>Graph of Probability Distribution – </a:t>
            </a:r>
            <a:br>
              <a:rPr lang="en-US" dirty="0"/>
            </a:br>
            <a:r>
              <a:rPr lang="en-US" u="sng" dirty="0"/>
              <a:t>Bar Chart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2135520" y="1399953"/>
          <a:ext cx="8185150" cy="4419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666427690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2324" y="152400"/>
            <a:ext cx="9614727" cy="1178620"/>
          </a:xfrm>
        </p:spPr>
        <p:txBody>
          <a:bodyPr/>
          <a:lstStyle/>
          <a:p>
            <a:r>
              <a:rPr lang="en-US" dirty="0"/>
              <a:t>What If There Are an Infinite Number (or a very large number) of</a:t>
            </a:r>
            <a:br>
              <a:rPr lang="en-US" dirty="0"/>
            </a:br>
            <a:r>
              <a:rPr lang="en-US" dirty="0"/>
              <a:t>Possible Values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28800" y="1420420"/>
            <a:ext cx="8185150" cy="480591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Examples: </a:t>
            </a:r>
          </a:p>
          <a:p>
            <a:pPr lvl="1"/>
            <a:r>
              <a:rPr lang="en-US" dirty="0"/>
              <a:t>Number of lines of code in each software product.</a:t>
            </a:r>
          </a:p>
          <a:p>
            <a:pPr lvl="2" indent="-342900"/>
            <a:r>
              <a:rPr lang="en-US" dirty="0"/>
              <a:t>Range:  11 to 128,045</a:t>
            </a:r>
          </a:p>
          <a:p>
            <a:pPr marL="0" indent="0">
              <a:spcBef>
                <a:spcPts val="2400"/>
              </a:spcBef>
              <a:buNone/>
            </a:pPr>
            <a:r>
              <a:rPr lang="en-US" dirty="0"/>
              <a:t>In this case, it could be </a:t>
            </a:r>
            <a:r>
              <a:rPr lang="en-US" i="1" dirty="0">
                <a:solidFill>
                  <a:srgbClr val="0000CC"/>
                </a:solidFill>
              </a:rPr>
              <a:t>meaningless to have a separate probability</a:t>
            </a:r>
            <a:r>
              <a:rPr lang="en-US" dirty="0"/>
              <a:t> for each possible value.</a:t>
            </a:r>
          </a:p>
          <a:p>
            <a:pPr marL="0" indent="0">
              <a:spcBef>
                <a:spcPts val="1800"/>
              </a:spcBef>
              <a:buNone/>
            </a:pPr>
            <a:r>
              <a:rPr lang="en-US" dirty="0"/>
              <a:t>Solution 1: </a:t>
            </a:r>
            <a:r>
              <a:rPr lang="en-US" i="1" dirty="0">
                <a:solidFill>
                  <a:srgbClr val="0000CC"/>
                </a:solidFill>
              </a:rPr>
              <a:t>Discretization</a:t>
            </a:r>
          </a:p>
          <a:p>
            <a:pPr lvl="1">
              <a:spcBef>
                <a:spcPts val="600"/>
              </a:spcBef>
            </a:pPr>
            <a:r>
              <a:rPr lang="en-US" dirty="0"/>
              <a:t>Divide the possibilities into discrete ranges that make sense for your purposes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en-US" dirty="0"/>
              <a:t>Solution 2: </a:t>
            </a:r>
            <a:r>
              <a:rPr lang="en-US" i="1" dirty="0">
                <a:solidFill>
                  <a:srgbClr val="0000CC"/>
                </a:solidFill>
              </a:rPr>
              <a:t>Continuous Function</a:t>
            </a:r>
          </a:p>
          <a:p>
            <a:pPr lvl="1">
              <a:spcBef>
                <a:spcPts val="600"/>
              </a:spcBef>
            </a:pPr>
            <a:r>
              <a:rPr lang="en-US" dirty="0"/>
              <a:t>Represent the values with a continuous function</a:t>
            </a:r>
          </a:p>
        </p:txBody>
      </p:sp>
    </p:spTree>
    <p:extLst>
      <p:ext uri="{BB962C8B-B14F-4D97-AF65-F5344CB8AC3E}">
        <p14:creationId xmlns:p14="http://schemas.microsoft.com/office/powerpoint/2010/main" val="2447970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D41F621-D19C-4448-9140-DED64510F7D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244133" y="771468"/>
            <a:ext cx="5581816" cy="857131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515F4C5-32BD-4624-B140-321C24E65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Software Construction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A3579B61-2FA3-4ED5-A471-804A4FA0549F}"/>
              </a:ext>
            </a:extLst>
          </p:cNvPr>
          <p:cNvSpPr/>
          <p:nvPr/>
        </p:nvSpPr>
        <p:spPr bwMode="auto">
          <a:xfrm>
            <a:off x="5383033" y="3275937"/>
            <a:ext cx="1070775" cy="747423"/>
          </a:xfrm>
          <a:prstGeom prst="ellipse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537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Discretization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82356" y="1103773"/>
            <a:ext cx="8185150" cy="469451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Divide the list into discrete intervals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2282465" y="2190307"/>
          <a:ext cx="4369598" cy="34544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6370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888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437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Age Range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Total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Probability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20 or</a:t>
                      </a:r>
                      <a:r>
                        <a:rPr lang="en-US" baseline="0" dirty="0">
                          <a:solidFill>
                            <a:schemeClr val="tx1"/>
                          </a:solidFill>
                        </a:rPr>
                        <a:t> less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.005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21-30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39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.195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31-40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62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.310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41-50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45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.225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51-60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.140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61-70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.110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Over 70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.015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1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Total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1.0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pSp>
        <p:nvGrpSpPr>
          <p:cNvPr id="8" name="Group 7"/>
          <p:cNvGrpSpPr/>
          <p:nvPr/>
        </p:nvGrpSpPr>
        <p:grpSpPr>
          <a:xfrm>
            <a:off x="6819015" y="2336118"/>
            <a:ext cx="3657599" cy="3046988"/>
            <a:chOff x="5295014" y="2336118"/>
            <a:chExt cx="3657599" cy="3046988"/>
          </a:xfrm>
        </p:grpSpPr>
        <p:sp>
          <p:nvSpPr>
            <p:cNvPr id="5" name="Right Brace 4"/>
            <p:cNvSpPr/>
            <p:nvPr/>
          </p:nvSpPr>
          <p:spPr bwMode="auto">
            <a:xfrm>
              <a:off x="5295014" y="2495612"/>
              <a:ext cx="457200" cy="2671811"/>
            </a:xfrm>
            <a:prstGeom prst="rightBrace">
              <a:avLst/>
            </a:prstGeom>
            <a:solidFill>
              <a:srgbClr val="FFFFFF"/>
            </a:solidFill>
            <a:ln w="38100" cap="flat" cmpd="sng" algn="ctr">
              <a:solidFill>
                <a:srgbClr val="0000CC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858539" y="2336118"/>
              <a:ext cx="3094074" cy="30469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For many purposes, these categories would be useful and having only  7 categories makes analysis a lot easier than having 55 of them.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24367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98750" y="152400"/>
            <a:ext cx="9144000" cy="832338"/>
          </a:xfrm>
        </p:spPr>
        <p:txBody>
          <a:bodyPr/>
          <a:lstStyle/>
          <a:p>
            <a:r>
              <a:rPr lang="en-US" dirty="0"/>
              <a:t>Bar Graph of Discretized Distribution Data for Programmer Age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1906772" y="1303967"/>
          <a:ext cx="8360736" cy="46325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Rounded Rectangle 2"/>
          <p:cNvSpPr/>
          <p:nvPr/>
        </p:nvSpPr>
        <p:spPr bwMode="auto">
          <a:xfrm>
            <a:off x="2172586" y="5932968"/>
            <a:ext cx="8112642" cy="478463"/>
          </a:xfrm>
          <a:prstGeom prst="roundRect">
            <a:avLst/>
          </a:prstGeom>
          <a:solidFill>
            <a:schemeClr val="accent2"/>
          </a:solidFill>
          <a:ln w="38100" cap="flat" cmpd="sng" algn="ctr">
            <a:solidFill>
              <a:srgbClr val="0000C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 dirty="0">
                <a:latin typeface="Arial Narrow" panose="020B0606020202030204" pitchFamily="34" charset="0"/>
              </a:rPr>
              <a:t>Note that this discretized graph tells us things that were harder to see before.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19268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54734" y="0"/>
            <a:ext cx="8251503" cy="670891"/>
          </a:xfrm>
        </p:spPr>
        <p:txBody>
          <a:bodyPr/>
          <a:lstStyle/>
          <a:p>
            <a:r>
              <a:rPr lang="en-US" dirty="0"/>
              <a:t>Same Graph Using a Line Chart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2082358" y="1516911"/>
          <a:ext cx="8185150" cy="4419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Rounded Rectangular Callout 2"/>
          <p:cNvSpPr/>
          <p:nvPr/>
        </p:nvSpPr>
        <p:spPr bwMode="auto">
          <a:xfrm>
            <a:off x="7542029" y="2073349"/>
            <a:ext cx="4361403" cy="1297487"/>
          </a:xfrm>
          <a:prstGeom prst="wedgeRoundRectCallout">
            <a:avLst>
              <a:gd name="adj1" fmla="val -66040"/>
              <a:gd name="adj2" fmla="val 54075"/>
              <a:gd name="adj3" fmla="val 16667"/>
            </a:avLst>
          </a:prstGeom>
          <a:solidFill>
            <a:schemeClr val="accent2"/>
          </a:solidFill>
          <a:ln w="38100" cap="flat" cmpd="sng" algn="ctr">
            <a:solidFill>
              <a:srgbClr val="0000C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>
                <a:latin typeface="Arial Narrow" panose="020B0606020202030204" pitchFamily="34" charset="0"/>
              </a:rPr>
              <a:t>What if there were a </a:t>
            </a:r>
            <a:r>
              <a:rPr lang="en-US" i="1" dirty="0">
                <a:solidFill>
                  <a:srgbClr val="0000CC"/>
                </a:solidFill>
                <a:latin typeface="Arial Narrow" panose="020B0606020202030204" pitchFamily="34" charset="0"/>
              </a:rPr>
              <a:t>mathematical function</a:t>
            </a:r>
            <a:r>
              <a:rPr lang="en-US" dirty="0">
                <a:latin typeface="Arial Narrow" panose="020B0606020202030204" pitchFamily="34" charset="0"/>
              </a:rPr>
              <a:t> that produced a curve similar to this?</a:t>
            </a:r>
          </a:p>
        </p:txBody>
      </p:sp>
    </p:spTree>
    <p:extLst>
      <p:ext uri="{BB962C8B-B14F-4D97-AF65-F5344CB8AC3E}">
        <p14:creationId xmlns:p14="http://schemas.microsoft.com/office/powerpoint/2010/main" val="2544254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94798" y="0"/>
            <a:ext cx="9182328" cy="985581"/>
          </a:xfrm>
        </p:spPr>
        <p:txBody>
          <a:bodyPr/>
          <a:lstStyle/>
          <a:p>
            <a:r>
              <a:rPr lang="en-US" dirty="0"/>
              <a:t>Use of a</a:t>
            </a:r>
            <a:br>
              <a:rPr lang="en-US" dirty="0"/>
            </a:br>
            <a:r>
              <a:rPr lang="en-US" dirty="0"/>
              <a:t>Continuous Distribution Function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95949" y="1336156"/>
            <a:ext cx="9749992" cy="129342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For very large numbers (or infinite possibilities), it is sometimes convenient to use a </a:t>
            </a:r>
            <a:r>
              <a:rPr lang="en-US" i="1" dirty="0">
                <a:solidFill>
                  <a:srgbClr val="0000CC"/>
                </a:solidFill>
              </a:rPr>
              <a:t>continuous function</a:t>
            </a:r>
            <a:r>
              <a:rPr lang="en-US" dirty="0"/>
              <a:t> whose shape approximates the distribution of the data.</a:t>
            </a:r>
          </a:p>
          <a:p>
            <a:pPr marL="0" indent="0">
              <a:spcBef>
                <a:spcPts val="1800"/>
              </a:spcBef>
              <a:buNone/>
            </a:pPr>
            <a:endParaRPr lang="en-US" dirty="0">
              <a:solidFill>
                <a:srgbClr val="C00000"/>
              </a:solidFill>
            </a:endParaRPr>
          </a:p>
          <a:p>
            <a:pPr marL="0" indent="0">
              <a:spcBef>
                <a:spcPts val="1800"/>
              </a:spcBef>
              <a:buNone/>
            </a:pPr>
            <a:endParaRPr lang="en-US" dirty="0">
              <a:solidFill>
                <a:srgbClr val="C00000"/>
              </a:solidFill>
            </a:endParaRPr>
          </a:p>
          <a:p>
            <a:pPr marL="0" indent="0">
              <a:spcBef>
                <a:spcPts val="1800"/>
              </a:spcBef>
              <a:buNone/>
            </a:pPr>
            <a:endParaRPr lang="en-US" dirty="0">
              <a:solidFill>
                <a:srgbClr val="C00000"/>
              </a:solidFill>
            </a:endParaRPr>
          </a:p>
          <a:p>
            <a:pPr marL="0" indent="0">
              <a:spcBef>
                <a:spcPts val="1800"/>
              </a:spcBef>
              <a:buNone/>
            </a:pPr>
            <a:endParaRPr lang="en-US" dirty="0">
              <a:solidFill>
                <a:srgbClr val="C00000"/>
              </a:solidFill>
            </a:endParaRPr>
          </a:p>
          <a:p>
            <a:pPr marL="0" indent="0">
              <a:spcBef>
                <a:spcPts val="1800"/>
              </a:spcBef>
              <a:buNone/>
            </a:pPr>
            <a:endParaRPr lang="en-US" dirty="0">
              <a:solidFill>
                <a:srgbClr val="C00000"/>
              </a:solidFill>
            </a:endParaRPr>
          </a:p>
          <a:p>
            <a:pPr marL="0" indent="0" algn="ctr">
              <a:spcBef>
                <a:spcPts val="1800"/>
              </a:spcBef>
              <a:buNone/>
            </a:pPr>
            <a:r>
              <a:rPr lang="en-US" dirty="0">
                <a:solidFill>
                  <a:srgbClr val="C00000"/>
                </a:solidFill>
              </a:rPr>
              <a:t>The area under the curve is equal to 1.0 – the sum of all probabilities.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4768" y="2672861"/>
            <a:ext cx="5298179" cy="289226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6110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175" y="0"/>
            <a:ext cx="9111147" cy="996532"/>
          </a:xfrm>
        </p:spPr>
        <p:txBody>
          <a:bodyPr/>
          <a:lstStyle/>
          <a:p>
            <a:r>
              <a:rPr lang="en-US" dirty="0"/>
              <a:t>Advantages and Drawbacks of Continuous 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29032" y="1187301"/>
            <a:ext cx="9708695" cy="527729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Advantages</a:t>
            </a:r>
          </a:p>
          <a:p>
            <a:pPr marL="461963" lvl="1" indent="-228600"/>
            <a:r>
              <a:rPr lang="en-US" b="1" i="1" dirty="0">
                <a:solidFill>
                  <a:srgbClr val="0000CC"/>
                </a:solidFill>
              </a:rPr>
              <a:t>Many mathematical and statistical analyses</a:t>
            </a:r>
            <a:r>
              <a:rPr lang="en-US" dirty="0"/>
              <a:t> can be performed on the functions</a:t>
            </a:r>
          </a:p>
          <a:p>
            <a:pPr marL="685800" lvl="2"/>
            <a:r>
              <a:rPr lang="en-US" dirty="0"/>
              <a:t>You can often make good predictions</a:t>
            </a:r>
          </a:p>
          <a:p>
            <a:pPr marL="685800" lvl="2"/>
            <a:r>
              <a:rPr lang="en-US" dirty="0"/>
              <a:t>Or combine multiple independent variables and determine their relationships</a:t>
            </a:r>
          </a:p>
          <a:p>
            <a:pPr marL="57150" indent="0">
              <a:spcBef>
                <a:spcPts val="1200"/>
              </a:spcBef>
              <a:buNone/>
            </a:pPr>
            <a:r>
              <a:rPr lang="en-US" dirty="0"/>
              <a:t>Drawbacks</a:t>
            </a:r>
          </a:p>
          <a:p>
            <a:pPr marL="455613" lvl="1" indent="-228600">
              <a:spcBef>
                <a:spcPts val="600"/>
              </a:spcBef>
            </a:pPr>
            <a:r>
              <a:rPr lang="en-US" dirty="0"/>
              <a:t>You </a:t>
            </a:r>
            <a:r>
              <a:rPr lang="en-US" b="1" i="1" dirty="0">
                <a:solidFill>
                  <a:srgbClr val="0000CC"/>
                </a:solidFill>
              </a:rPr>
              <a:t>cannot draw conclusions</a:t>
            </a:r>
            <a:r>
              <a:rPr lang="en-US" dirty="0"/>
              <a:t> about </a:t>
            </a:r>
            <a:r>
              <a:rPr lang="en-US" b="1" i="1" dirty="0">
                <a:solidFill>
                  <a:srgbClr val="0000CC"/>
                </a:solidFill>
              </a:rPr>
              <a:t>individual values</a:t>
            </a:r>
          </a:p>
          <a:p>
            <a:pPr marL="688975" lvl="2">
              <a:spcBef>
                <a:spcPts val="600"/>
              </a:spcBef>
            </a:pPr>
            <a:r>
              <a:rPr lang="en-US" dirty="0"/>
              <a:t>For example: what is the probability that a programmer is exactly 34.25 years old?</a:t>
            </a:r>
          </a:p>
          <a:p>
            <a:pPr marL="455613" lvl="1" indent="-228600">
              <a:spcBef>
                <a:spcPts val="600"/>
              </a:spcBef>
            </a:pPr>
            <a:r>
              <a:rPr lang="en-US" dirty="0"/>
              <a:t>You must draw conclusions about </a:t>
            </a:r>
            <a:r>
              <a:rPr lang="en-US" b="1" i="1" dirty="0">
                <a:solidFill>
                  <a:srgbClr val="0000CC"/>
                </a:solidFill>
              </a:rPr>
              <a:t>ranges of values</a:t>
            </a:r>
          </a:p>
          <a:p>
            <a:pPr marL="688975" lvl="2">
              <a:spcBef>
                <a:spcPts val="600"/>
              </a:spcBef>
            </a:pPr>
            <a:r>
              <a:rPr lang="en-US" dirty="0"/>
              <a:t>For example: what is the probability that a programmer is between 34 and 35 years old?</a:t>
            </a:r>
          </a:p>
        </p:txBody>
      </p:sp>
    </p:spTree>
    <p:extLst>
      <p:ext uri="{BB962C8B-B14F-4D97-AF65-F5344CB8AC3E}">
        <p14:creationId xmlns:p14="http://schemas.microsoft.com/office/powerpoint/2010/main" val="777644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4161" y="91982"/>
            <a:ext cx="9160232" cy="549558"/>
          </a:xfrm>
        </p:spPr>
        <p:txBody>
          <a:bodyPr/>
          <a:lstStyle/>
          <a:p>
            <a:r>
              <a:rPr lang="en-US" dirty="0"/>
              <a:t>Normal Distribution (Bell Curve)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7327" y="2341433"/>
            <a:ext cx="8112642" cy="413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363484" y="1092323"/>
            <a:ext cx="93009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This is a widely used continuous distribution because many phenomena fit this shape.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5748612-58C4-4D3F-BFC6-B080D46EA9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1094" y="2629464"/>
            <a:ext cx="3937750" cy="95238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2033249-DE8C-49E5-BC58-6B7D3F619FA4}"/>
                  </a:ext>
                </a:extLst>
              </p:cNvPr>
              <p:cNvSpPr txBox="1"/>
              <p:nvPr/>
            </p:nvSpPr>
            <p:spPr>
              <a:xfrm>
                <a:off x="8179257" y="3777461"/>
                <a:ext cx="2881423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0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P Greek Helve"/>
                      </a:rPr>
                      <m:t>𝝁</m:t>
                    </m:r>
                  </m:oMath>
                </a14:m>
                <a:r>
                  <a:rPr lang="en-US" sz="2000" dirty="0">
                    <a:sym typeface="WP Greek Helve"/>
                  </a:rPr>
                  <a:t> is the mean or average value</a:t>
                </a:r>
                <a:endParaRPr lang="en-US" sz="2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2033249-DE8C-49E5-BC58-6B7D3F619F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9257" y="3777461"/>
                <a:ext cx="2881423" cy="707886"/>
              </a:xfrm>
              <a:prstGeom prst="rect">
                <a:avLst/>
              </a:prstGeom>
              <a:blipFill>
                <a:blip r:embed="rId4"/>
                <a:stretch>
                  <a:fillRect t="-5172" b="-146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36065077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28F58E-8AD4-4ED6-8F7F-5F5C5B6A8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 Distribution Variations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33AFA8D-92B5-4F1F-A0A5-2B88E9A9C395}"/>
              </a:ext>
            </a:extLst>
          </p:cNvPr>
          <p:cNvGrpSpPr/>
          <p:nvPr/>
        </p:nvGrpSpPr>
        <p:grpSpPr>
          <a:xfrm>
            <a:off x="2309340" y="1743044"/>
            <a:ext cx="7164542" cy="4752306"/>
            <a:chOff x="2661202" y="837862"/>
            <a:chExt cx="7164542" cy="475230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E85F9A6-0FB4-4BDF-91FF-16B7C0178501}"/>
                </a:ext>
              </a:extLst>
            </p:cNvPr>
            <p:cNvSpPr txBox="1"/>
            <p:nvPr/>
          </p:nvSpPr>
          <p:spPr>
            <a:xfrm>
              <a:off x="2883878" y="5374724"/>
              <a:ext cx="694186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Arial Narrow" panose="020B0606020202030204" pitchFamily="34" charset="0"/>
                </a:rPr>
                <a:t>By </a:t>
              </a:r>
              <a:r>
                <a:rPr lang="en-US" sz="800" dirty="0" err="1">
                  <a:latin typeface="Arial Narrow" panose="020B0606020202030204" pitchFamily="34" charset="0"/>
                </a:rPr>
                <a:t>Inductiveload</a:t>
              </a:r>
              <a:r>
                <a:rPr lang="en-US" sz="800" dirty="0">
                  <a:latin typeface="Arial Narrow" panose="020B0606020202030204" pitchFamily="34" charset="0"/>
                </a:rPr>
                <a:t> - self-made, Mathematica, Inkscape, Public Domain, https://commons.wikimedia.org/w/index.php?curid=3817954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B4D51AB-67E5-4F13-8A34-8E226BFC27C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61202" y="837862"/>
              <a:ext cx="6858000" cy="4381500"/>
            </a:xfrm>
            <a:prstGeom prst="rect">
              <a:avLst/>
            </a:prstGeom>
          </p:spPr>
        </p:pic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13BCF2AF-E97F-42B6-83F2-D58EE50186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5007" y="790658"/>
            <a:ext cx="3937750" cy="952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850126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7650" y="0"/>
            <a:ext cx="9160428" cy="1029384"/>
          </a:xfrm>
        </p:spPr>
        <p:txBody>
          <a:bodyPr/>
          <a:lstStyle/>
          <a:p>
            <a:r>
              <a:rPr lang="en-US" dirty="0"/>
              <a:t>Example</a:t>
            </a:r>
            <a:br>
              <a:rPr lang="en-US" dirty="0"/>
            </a:br>
            <a:r>
              <a:rPr lang="en-US" dirty="0"/>
              <a:t>Bell Curve Approximates Data</a:t>
            </a:r>
          </a:p>
        </p:txBody>
      </p:sp>
      <p:pic>
        <p:nvPicPr>
          <p:cNvPr id="5122" name="Picture 2" descr="http://www.mathsisfun.com/data/images/normal-distribution-1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5997" y="1669313"/>
            <a:ext cx="7800254" cy="4114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4635607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4076" y="0"/>
            <a:ext cx="9105673" cy="991056"/>
          </a:xfrm>
        </p:spPr>
        <p:txBody>
          <a:bodyPr/>
          <a:lstStyle/>
          <a:p>
            <a:r>
              <a:rPr lang="en-US" dirty="0"/>
              <a:t>Real Data With Approximately Normal Distribution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4968" y="1265275"/>
            <a:ext cx="6770609" cy="49335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49903313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9572" y="43286"/>
            <a:ext cx="9192695" cy="641145"/>
          </a:xfrm>
        </p:spPr>
        <p:txBody>
          <a:bodyPr/>
          <a:lstStyle/>
          <a:p>
            <a:r>
              <a:rPr lang="en-US" dirty="0"/>
              <a:t>Uses of Normal Distribution</a:t>
            </a:r>
            <a:r>
              <a:rPr lang="en-US" sz="2000" dirty="0"/>
              <a:t> (1 of 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30502" y="966374"/>
            <a:ext cx="10188256" cy="2385238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If the data are distributed in a pattern that is similar to normal distribution, </a:t>
            </a:r>
            <a:r>
              <a:rPr lang="en-US" i="1" dirty="0">
                <a:solidFill>
                  <a:srgbClr val="0000CC"/>
                </a:solidFill>
              </a:rPr>
              <a:t>we can often reach conclusions about the data</a:t>
            </a:r>
            <a:r>
              <a:rPr lang="en-US" dirty="0"/>
              <a:t> from known facts about the normal distribution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This happens often with many natural phenomena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For example: height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3486" y="3791725"/>
            <a:ext cx="7989742" cy="255591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4038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E2E97A-35D0-41A1-AAA9-783E86E1D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Software Testing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042372-2F24-4841-973F-10D856486C3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24863" y="606287"/>
            <a:ext cx="6074796" cy="5886588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AF3239FF-CC6F-486A-99BB-4884380C054E}"/>
              </a:ext>
            </a:extLst>
          </p:cNvPr>
          <p:cNvSpPr/>
          <p:nvPr/>
        </p:nvSpPr>
        <p:spPr bwMode="auto">
          <a:xfrm>
            <a:off x="5626873" y="524785"/>
            <a:ext cx="1070775" cy="747423"/>
          </a:xfrm>
          <a:prstGeom prst="ellipse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B41FB61-69B4-424D-8223-BDADE4EE680F}"/>
              </a:ext>
            </a:extLst>
          </p:cNvPr>
          <p:cNvSpPr/>
          <p:nvPr/>
        </p:nvSpPr>
        <p:spPr bwMode="auto">
          <a:xfrm>
            <a:off x="3036072" y="3185145"/>
            <a:ext cx="1070775" cy="747423"/>
          </a:xfrm>
          <a:prstGeom prst="ellipse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9528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5861" y="2637020"/>
            <a:ext cx="7495953" cy="38177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93340" y="70339"/>
            <a:ext cx="9171053" cy="608618"/>
          </a:xfrm>
        </p:spPr>
        <p:txBody>
          <a:bodyPr/>
          <a:lstStyle/>
          <a:p>
            <a:r>
              <a:rPr lang="en-US" dirty="0"/>
              <a:t>Uses of Normal Distribution</a:t>
            </a:r>
            <a:r>
              <a:rPr lang="en-US" sz="2000" dirty="0"/>
              <a:t> (2 of 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3146" y="964164"/>
            <a:ext cx="9371247" cy="1672856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Many statistical concepts are easy to explain using the normal distribution</a:t>
            </a:r>
          </a:p>
          <a:p>
            <a:pPr lvl="1"/>
            <a:r>
              <a:rPr lang="en-US" dirty="0"/>
              <a:t>Because it has many very convenient statistical and mathematical properties</a:t>
            </a:r>
          </a:p>
        </p:txBody>
      </p:sp>
    </p:spTree>
    <p:extLst>
      <p:ext uri="{BB962C8B-B14F-4D97-AF65-F5344CB8AC3E}">
        <p14:creationId xmlns:p14="http://schemas.microsoft.com/office/powerpoint/2010/main" val="2456293719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E2D3B9-0FE5-4474-85FF-DC12273B00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0149" y="72232"/>
            <a:ext cx="7309724" cy="519146"/>
          </a:xfrm>
        </p:spPr>
        <p:txBody>
          <a:bodyPr/>
          <a:lstStyle/>
          <a:p>
            <a:r>
              <a:rPr lang="en-US" dirty="0"/>
              <a:t>Normal Distribution Variants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CB5515-6130-4DB3-B3EE-AA5019AE70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Normal Distribution is a type of Gaussian Distribution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6113469-4D45-4D4F-B8FE-DA408E4154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69233" y="1777309"/>
            <a:ext cx="5163449" cy="4618079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endParaRPr lang="en-US" i="1" dirty="0">
              <a:solidFill>
                <a:srgbClr val="0000CC"/>
              </a:solidFill>
              <a:latin typeface="Arial Narrow" panose="020B0606020202030204" pitchFamily="34" charset="0"/>
            </a:endParaRPr>
          </a:p>
          <a:p>
            <a:pPr marL="0" indent="0" algn="ctr">
              <a:buNone/>
            </a:pPr>
            <a:r>
              <a:rPr lang="en-US" i="1" dirty="0">
                <a:solidFill>
                  <a:srgbClr val="0000CC"/>
                </a:solidFill>
                <a:latin typeface="Arial Narrow" panose="020B0606020202030204" pitchFamily="34" charset="0"/>
              </a:rPr>
              <a:t>There are many ways to modify a Gaussian distribution to fit specific datasets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6A96AD9-DA44-4203-A811-4F3F5C02F5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The Gaussian Distribution is a type of Elliptical Distribution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DB32C60-FB21-4BD9-89AF-0DE1B95E844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81961" y="1777309"/>
            <a:ext cx="4885818" cy="468300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i="1" dirty="0">
                <a:solidFill>
                  <a:srgbClr val="0000CC"/>
                </a:solidFill>
                <a:latin typeface="Arial Narrow" panose="020B0606020202030204" pitchFamily="34" charset="0"/>
              </a:rPr>
              <a:t>For some situations, an Elliptical distribution will fit the data</a:t>
            </a:r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2738B35-3161-4E04-A054-C0141D2499FA}"/>
              </a:ext>
            </a:extLst>
          </p:cNvPr>
          <p:cNvGrpSpPr/>
          <p:nvPr/>
        </p:nvGrpSpPr>
        <p:grpSpPr>
          <a:xfrm>
            <a:off x="1693150" y="1663010"/>
            <a:ext cx="3115613" cy="3447048"/>
            <a:chOff x="1786270" y="3264638"/>
            <a:chExt cx="2626242" cy="2795936"/>
          </a:xfrm>
        </p:grpSpPr>
        <p:pic>
          <p:nvPicPr>
            <p:cNvPr id="9" name="Picture 3">
              <a:extLst>
                <a:ext uri="{FF2B5EF4-FFF2-40B4-BE49-F238E27FC236}">
                  <a16:creationId xmlns:a16="http://schemas.microsoft.com/office/drawing/2014/main" id="{77DE2117-CE5D-4F65-858D-DCB15D4316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37783" y="3264638"/>
              <a:ext cx="2304607" cy="23046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DEBF58D-1B6C-4390-986A-94F9EFCB6BD8}"/>
                </a:ext>
              </a:extLst>
            </p:cNvPr>
            <p:cNvSpPr txBox="1"/>
            <p:nvPr/>
          </p:nvSpPr>
          <p:spPr>
            <a:xfrm>
              <a:off x="1786270" y="5486400"/>
              <a:ext cx="2626242" cy="5741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Arial Narrow" panose="020B0606020202030204" pitchFamily="34" charset="0"/>
                </a:rPr>
                <a:t>Various Gaussian Distributions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E1E7A87-F813-4C00-BE06-A1FA2960C7C0}"/>
              </a:ext>
            </a:extLst>
          </p:cNvPr>
          <p:cNvGrpSpPr/>
          <p:nvPr/>
        </p:nvGrpSpPr>
        <p:grpSpPr>
          <a:xfrm>
            <a:off x="6918491" y="1682379"/>
            <a:ext cx="3733633" cy="3493242"/>
            <a:chOff x="5092996" y="2986291"/>
            <a:chExt cx="3440410" cy="3207995"/>
          </a:xfrm>
        </p:grpSpPr>
        <p:pic>
          <p:nvPicPr>
            <p:cNvPr id="13" name="Picture 2">
              <a:extLst>
                <a:ext uri="{FF2B5EF4-FFF2-40B4-BE49-F238E27FC236}">
                  <a16:creationId xmlns:a16="http://schemas.microsoft.com/office/drawing/2014/main" id="{E2EDFAF2-592A-4A1D-9CBF-02841974CA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92996" y="2986291"/>
              <a:ext cx="3440410" cy="25829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37CBCFF-78E8-4F6D-A1EF-9CAFB3E8018A}"/>
                </a:ext>
              </a:extLst>
            </p:cNvPr>
            <p:cNvSpPr txBox="1"/>
            <p:nvPr/>
          </p:nvSpPr>
          <p:spPr>
            <a:xfrm>
              <a:off x="5550195" y="5486400"/>
              <a:ext cx="263687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Arial Narrow" panose="020B0606020202030204" pitchFamily="34" charset="0"/>
                </a:rPr>
                <a:t>Various Elliptical Distributions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99533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58477" y="0"/>
            <a:ext cx="7298773" cy="1034860"/>
          </a:xfrm>
        </p:spPr>
        <p:txBody>
          <a:bodyPr/>
          <a:lstStyle/>
          <a:p>
            <a:r>
              <a:rPr lang="en-US" dirty="0"/>
              <a:t>Other Examples of</a:t>
            </a:r>
            <a:br>
              <a:rPr lang="en-US" dirty="0"/>
            </a:br>
            <a:r>
              <a:rPr lang="en-US" dirty="0"/>
              <a:t>Continuous Distributions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1293146" y="1205931"/>
            <a:ext cx="5313216" cy="5246023"/>
            <a:chOff x="2349795" y="1134593"/>
            <a:chExt cx="4688958" cy="5246023"/>
          </a:xfrm>
        </p:grpSpPr>
        <p:pic>
          <p:nvPicPr>
            <p:cNvPr id="5122" name="Picture 2" descr="http://semanticommunity.info/@api/deki/files/27073/Figure2-1.png?size=bestfit&amp;width=479&amp;height=587&amp;revision=1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58141" y="1134593"/>
              <a:ext cx="4284920" cy="52460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Rectangle 3"/>
            <p:cNvSpPr/>
            <p:nvPr/>
          </p:nvSpPr>
          <p:spPr bwMode="auto">
            <a:xfrm>
              <a:off x="2349795" y="5986130"/>
              <a:ext cx="4688958" cy="394486"/>
            </a:xfrm>
            <a:prstGeom prst="rect">
              <a:avLst/>
            </a:prstGeom>
            <a:solidFill>
              <a:srgbClr val="FFFFFF"/>
            </a:solidFill>
            <a:ln w="31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6702054" y="1318439"/>
            <a:ext cx="4535868" cy="2145268"/>
          </a:xfrm>
          <a:prstGeom prst="roundRect">
            <a:avLst/>
          </a:prstGeom>
          <a:solidFill>
            <a:schemeClr val="accent2"/>
          </a:solidFill>
          <a:ln w="38100">
            <a:solidFill>
              <a:srgbClr val="0000CC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For many phenomena there are continuous distributions that approximate the actual distributions.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6702054" y="3511512"/>
            <a:ext cx="4535868" cy="1395948"/>
            <a:chOff x="5178054" y="4312848"/>
            <a:chExt cx="3519376" cy="1941862"/>
          </a:xfrm>
        </p:grpSpPr>
        <p:sp>
          <p:nvSpPr>
            <p:cNvPr id="3" name="Rounded Rectangle 2"/>
            <p:cNvSpPr/>
            <p:nvPr/>
          </p:nvSpPr>
          <p:spPr bwMode="auto">
            <a:xfrm>
              <a:off x="5178054" y="4986670"/>
              <a:ext cx="3519376" cy="1268040"/>
            </a:xfrm>
            <a:prstGeom prst="roundRect">
              <a:avLst/>
            </a:prstGeom>
            <a:solidFill>
              <a:schemeClr val="accent5"/>
            </a:solidFill>
            <a:ln w="38100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dirty="0"/>
                <a:t>You find out using curve fitting techniques</a:t>
              </a:r>
            </a:p>
          </p:txBody>
        </p:sp>
        <p:sp>
          <p:nvSpPr>
            <p:cNvPr id="7" name="Down Arrow 6"/>
            <p:cNvSpPr/>
            <p:nvPr/>
          </p:nvSpPr>
          <p:spPr bwMode="auto">
            <a:xfrm>
              <a:off x="6820784" y="4312848"/>
              <a:ext cx="233916" cy="616689"/>
            </a:xfrm>
            <a:prstGeom prst="downArrow">
              <a:avLst/>
            </a:prstGeom>
            <a:solidFill>
              <a:srgbClr val="0000CC"/>
            </a:solidFill>
            <a:ln w="3175" cap="flat" cmpd="sng" algn="ctr">
              <a:solidFill>
                <a:srgbClr val="0000CC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70762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4982" y="67336"/>
            <a:ext cx="9149411" cy="986070"/>
          </a:xfrm>
        </p:spPr>
        <p:txBody>
          <a:bodyPr/>
          <a:lstStyle/>
          <a:p>
            <a:r>
              <a:rPr lang="en-US" sz="3000" dirty="0"/>
              <a:t>Many Natural Phenomena Fit the </a:t>
            </a:r>
            <a:r>
              <a:rPr lang="en-US" sz="3000" u="sng" dirty="0"/>
              <a:t>Chi Square</a:t>
            </a:r>
            <a:r>
              <a:rPr lang="en-US" sz="3000" dirty="0"/>
              <a:t> Distribution (C2 or </a:t>
            </a:r>
            <a:r>
              <a:rPr lang="en-US" sz="2800" dirty="0">
                <a:sym typeface="WP Greek Helve"/>
              </a:rPr>
              <a:t></a:t>
            </a:r>
            <a:r>
              <a:rPr lang="en-US" sz="2800" baseline="30000" dirty="0">
                <a:sym typeface="WP Greek Helve"/>
              </a:rPr>
              <a:t>2</a:t>
            </a:r>
            <a:r>
              <a:rPr lang="en-US" sz="3000" dirty="0"/>
              <a:t>)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1203397" y="1392652"/>
            <a:ext cx="4212119" cy="3541912"/>
            <a:chOff x="290800" y="1265274"/>
            <a:chExt cx="4212119" cy="3541912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0800" y="1265274"/>
              <a:ext cx="4212119" cy="29890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" name="TextBox 3"/>
            <p:cNvSpPr txBox="1"/>
            <p:nvPr/>
          </p:nvSpPr>
          <p:spPr>
            <a:xfrm>
              <a:off x="1556406" y="4345521"/>
              <a:ext cx="251258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00CC"/>
                  </a:solidFill>
                  <a:latin typeface="Arial Narrow" panose="020B0606020202030204" pitchFamily="34" charset="0"/>
                </a:rPr>
                <a:t>C2 Distribution</a:t>
              </a: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6221702" y="1244450"/>
            <a:ext cx="4556315" cy="3690114"/>
            <a:chOff x="4695192" y="1174456"/>
            <a:chExt cx="4314112" cy="3213933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95192" y="1174456"/>
              <a:ext cx="4314112" cy="26213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TextBox 6"/>
            <p:cNvSpPr txBox="1"/>
            <p:nvPr/>
          </p:nvSpPr>
          <p:spPr>
            <a:xfrm>
              <a:off x="5189289" y="3962215"/>
              <a:ext cx="3061037" cy="4261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00CC"/>
                  </a:solidFill>
                  <a:latin typeface="Arial Narrow" panose="020B0606020202030204" pitchFamily="34" charset="0"/>
                </a:rPr>
                <a:t>Variations on C2</a:t>
              </a: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2476530" y="5213085"/>
            <a:ext cx="7336465" cy="919401"/>
          </a:xfrm>
          <a:prstGeom prst="roundRect">
            <a:avLst/>
          </a:prstGeom>
          <a:solidFill>
            <a:schemeClr val="accent2"/>
          </a:solidFill>
          <a:ln w="38100">
            <a:solidFill>
              <a:srgbClr val="0000CC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Unlike the normal distribution, C2 is constrained to have no negative values.</a:t>
            </a:r>
          </a:p>
        </p:txBody>
      </p:sp>
    </p:spTree>
    <p:extLst>
      <p:ext uri="{BB962C8B-B14F-4D97-AF65-F5344CB8AC3E}">
        <p14:creationId xmlns:p14="http://schemas.microsoft.com/office/powerpoint/2010/main" val="585135712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Contents</a:t>
            </a:r>
          </a:p>
        </p:txBody>
      </p:sp>
      <p:sp>
        <p:nvSpPr>
          <p:cNvPr id="1187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437449" y="1473937"/>
            <a:ext cx="7550150" cy="4449785"/>
          </a:xfrm>
        </p:spPr>
        <p:txBody>
          <a:bodyPr/>
          <a:lstStyle/>
          <a:p>
            <a:pPr>
              <a:spcBef>
                <a:spcPts val="3000"/>
              </a:spcBef>
            </a:pPr>
            <a:r>
              <a:rPr lang="en-US" altLang="en-US" dirty="0"/>
              <a:t>Definitions</a:t>
            </a:r>
          </a:p>
          <a:p>
            <a:pPr>
              <a:spcBef>
                <a:spcPts val="3000"/>
              </a:spcBef>
            </a:pPr>
            <a:r>
              <a:rPr lang="en-US" altLang="en-US" dirty="0"/>
              <a:t>Scales</a:t>
            </a:r>
          </a:p>
          <a:p>
            <a:pPr>
              <a:spcBef>
                <a:spcPts val="3000"/>
              </a:spcBef>
            </a:pPr>
            <a:r>
              <a:rPr lang="en-US" altLang="en-US" dirty="0"/>
              <a:t>Basic Analysis Approaches</a:t>
            </a:r>
          </a:p>
          <a:p>
            <a:pPr>
              <a:spcBef>
                <a:spcPts val="3000"/>
              </a:spcBef>
            </a:pPr>
            <a:r>
              <a:rPr lang="en-US" altLang="en-US" dirty="0"/>
              <a:t>Statistical Distributions</a:t>
            </a:r>
          </a:p>
          <a:p>
            <a:pPr>
              <a:spcBef>
                <a:spcPts val="3000"/>
              </a:spcBef>
            </a:pPr>
            <a:r>
              <a:rPr lang="en-US" altLang="en-US" sz="2800" dirty="0">
                <a:solidFill>
                  <a:srgbClr val="0000CC"/>
                </a:solidFill>
              </a:rPr>
              <a:t>Other Statistical Concepts</a:t>
            </a:r>
          </a:p>
        </p:txBody>
      </p:sp>
    </p:spTree>
    <p:extLst>
      <p:ext uri="{BB962C8B-B14F-4D97-AF65-F5344CB8AC3E}">
        <p14:creationId xmlns:p14="http://schemas.microsoft.com/office/powerpoint/2010/main" val="3036260433"/>
      </p:ext>
    </p:extLst>
  </p:cSld>
  <p:clrMapOvr>
    <a:masterClrMapping/>
  </p:clrMapOvr>
  <p:transition/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CF1957-2235-4881-8E76-2D8C30261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Central Tendency Measures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B61EF-E089-49FC-9444-E00C165BDE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4288" y="1050587"/>
            <a:ext cx="9742004" cy="3132307"/>
          </a:xfrm>
        </p:spPr>
        <p:txBody>
          <a:bodyPr/>
          <a:lstStyle/>
          <a:p>
            <a:pPr marL="0" indent="0">
              <a:buNone/>
            </a:pPr>
            <a:r>
              <a:rPr lang="en-US" b="0" dirty="0"/>
              <a:t>A </a:t>
            </a:r>
            <a:r>
              <a:rPr lang="en-US" i="1" dirty="0">
                <a:solidFill>
                  <a:srgbClr val="C00000"/>
                </a:solidFill>
              </a:rPr>
              <a:t>Measure of Central Tendency </a:t>
            </a:r>
          </a:p>
          <a:p>
            <a:pPr lvl="1"/>
            <a:r>
              <a:rPr lang="en-US" b="0" dirty="0"/>
              <a:t>is a </a:t>
            </a:r>
          </a:p>
          <a:p>
            <a:pPr marL="0" indent="0">
              <a:buNone/>
            </a:pPr>
            <a:r>
              <a:rPr lang="en-US" i="1" dirty="0">
                <a:solidFill>
                  <a:srgbClr val="0000CC"/>
                </a:solidFill>
              </a:rPr>
              <a:t>single value </a:t>
            </a:r>
          </a:p>
          <a:p>
            <a:pPr lvl="1"/>
            <a:r>
              <a:rPr lang="en-US" b="0" dirty="0"/>
              <a:t>that </a:t>
            </a:r>
          </a:p>
          <a:p>
            <a:pPr marL="0" indent="0">
              <a:buNone/>
            </a:pPr>
            <a:r>
              <a:rPr lang="en-US" b="0" dirty="0"/>
              <a:t>attempts to </a:t>
            </a:r>
            <a:r>
              <a:rPr lang="en-US" i="1" dirty="0">
                <a:solidFill>
                  <a:srgbClr val="0000CC"/>
                </a:solidFill>
              </a:rPr>
              <a:t>describe</a:t>
            </a:r>
            <a:r>
              <a:rPr lang="en-US" b="0" dirty="0"/>
              <a:t> a set of data </a:t>
            </a:r>
          </a:p>
          <a:p>
            <a:pPr lvl="1"/>
            <a:r>
              <a:rPr lang="en-US" b="0" dirty="0"/>
              <a:t>by </a:t>
            </a:r>
          </a:p>
          <a:p>
            <a:pPr marL="0" indent="0">
              <a:buNone/>
            </a:pPr>
            <a:r>
              <a:rPr lang="en-US" b="0" dirty="0"/>
              <a:t>identifying the </a:t>
            </a:r>
            <a:r>
              <a:rPr lang="en-US" i="1" dirty="0">
                <a:solidFill>
                  <a:srgbClr val="C00000"/>
                </a:solidFill>
              </a:rPr>
              <a:t>central position </a:t>
            </a:r>
            <a:r>
              <a:rPr lang="en-US" b="0" dirty="0"/>
              <a:t>within that set of data. </a:t>
            </a:r>
            <a:endParaRPr lang="en-US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3E3B247-AC80-4C99-92A7-E34C90E65DC8}"/>
              </a:ext>
            </a:extLst>
          </p:cNvPr>
          <p:cNvSpPr/>
          <p:nvPr/>
        </p:nvSpPr>
        <p:spPr bwMode="auto">
          <a:xfrm>
            <a:off x="3780816" y="4357992"/>
            <a:ext cx="4351506" cy="1809908"/>
          </a:xfrm>
          <a:prstGeom prst="roundRect">
            <a:avLst/>
          </a:prstGeom>
          <a:solidFill>
            <a:schemeClr val="accent2"/>
          </a:solidFill>
          <a:ln w="28575" cap="flat" cmpd="sng" algn="ctr">
            <a:solidFill>
              <a:srgbClr val="0000C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Narrow" panose="020B0606020202030204" pitchFamily="34" charset="0"/>
              </a:rPr>
              <a:t>These are also sometimes called 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Arial Narrow" panose="020B0606020202030204" pitchFamily="34" charset="0"/>
              </a:rPr>
              <a:t>summary statistics 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Narrow" panose="020B0606020202030204" pitchFamily="34" charset="0"/>
              </a:rPr>
              <a:t>or 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Arial Narrow" panose="020B0606020202030204" pitchFamily="34" charset="0"/>
              </a:rPr>
              <a:t>measures of central location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8292A74-6D29-42CF-A104-C185BBD1AD0B}"/>
              </a:ext>
            </a:extLst>
          </p:cNvPr>
          <p:cNvGrpSpPr/>
          <p:nvPr/>
        </p:nvGrpSpPr>
        <p:grpSpPr>
          <a:xfrm>
            <a:off x="8560737" y="1259934"/>
            <a:ext cx="2466975" cy="2117144"/>
            <a:chOff x="8560737" y="1246964"/>
            <a:chExt cx="2466975" cy="211714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3538080-E113-4B9B-B6FC-FC5E249959C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560737" y="1246964"/>
              <a:ext cx="2466975" cy="184785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72AD666-CD40-4737-B6FA-3626449E7DA2}"/>
                </a:ext>
              </a:extLst>
            </p:cNvPr>
            <p:cNvSpPr txBox="1"/>
            <p:nvPr/>
          </p:nvSpPr>
          <p:spPr>
            <a:xfrm>
              <a:off x="9364494" y="3102498"/>
              <a:ext cx="101167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latin typeface="Arial Narrow" panose="020B0606020202030204" pitchFamily="34" charset="0"/>
                </a:rPr>
                <a:t>Slideshare.net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0463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42050" y="0"/>
            <a:ext cx="7304250" cy="952728"/>
          </a:xfrm>
        </p:spPr>
        <p:txBody>
          <a:bodyPr/>
          <a:lstStyle/>
          <a:p>
            <a:r>
              <a:rPr lang="en-US" dirty="0"/>
              <a:t>Mode, Median and Mean</a:t>
            </a:r>
            <a:br>
              <a:rPr lang="en-US" dirty="0"/>
            </a:br>
            <a:r>
              <a:rPr lang="en-US" sz="2400" dirty="0">
                <a:solidFill>
                  <a:schemeClr val="tx1"/>
                </a:solidFill>
              </a:rPr>
              <a:t>(Central Tendency Measures)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35519" y="1336159"/>
            <a:ext cx="8185150" cy="1959935"/>
          </a:xfrm>
        </p:spPr>
        <p:txBody>
          <a:bodyPr/>
          <a:lstStyle/>
          <a:p>
            <a:r>
              <a:rPr lang="en-US" i="1" dirty="0">
                <a:solidFill>
                  <a:srgbClr val="0000CC"/>
                </a:solidFill>
              </a:rPr>
              <a:t>Mode</a:t>
            </a:r>
            <a:r>
              <a:rPr lang="en-US" dirty="0"/>
              <a:t>: The value that appears </a:t>
            </a:r>
            <a:r>
              <a:rPr lang="en-US" u="sng" dirty="0">
                <a:solidFill>
                  <a:srgbClr val="C00000"/>
                </a:solidFill>
              </a:rPr>
              <a:t>most often</a:t>
            </a:r>
          </a:p>
          <a:p>
            <a:pPr>
              <a:spcBef>
                <a:spcPts val="2400"/>
              </a:spcBef>
            </a:pPr>
            <a:r>
              <a:rPr lang="en-US" i="1" dirty="0">
                <a:solidFill>
                  <a:srgbClr val="0000CC"/>
                </a:solidFill>
              </a:rPr>
              <a:t>Median</a:t>
            </a:r>
            <a:r>
              <a:rPr lang="en-US" dirty="0"/>
              <a:t>: The value of the </a:t>
            </a:r>
            <a:r>
              <a:rPr lang="en-US" u="sng" dirty="0">
                <a:solidFill>
                  <a:srgbClr val="C00000"/>
                </a:solidFill>
              </a:rPr>
              <a:t>middle</a:t>
            </a:r>
            <a:r>
              <a:rPr lang="en-US" dirty="0"/>
              <a:t> item</a:t>
            </a:r>
          </a:p>
          <a:p>
            <a:pPr>
              <a:spcBef>
                <a:spcPts val="2400"/>
              </a:spcBef>
            </a:pPr>
            <a:r>
              <a:rPr lang="en-US" i="1" dirty="0">
                <a:solidFill>
                  <a:srgbClr val="0000CC"/>
                </a:solidFill>
              </a:rPr>
              <a:t>Mean (</a:t>
            </a:r>
            <a:r>
              <a:rPr lang="en-US" i="1" dirty="0">
                <a:solidFill>
                  <a:srgbClr val="0000CC"/>
                </a:solidFill>
                <a:sym typeface="WP Greek Helve"/>
              </a:rPr>
              <a:t> </a:t>
            </a:r>
            <a:r>
              <a:rPr lang="en-US" b="0" dirty="0">
                <a:sym typeface="WP Greek Helve"/>
              </a:rPr>
              <a:t>or</a:t>
            </a:r>
            <a:r>
              <a:rPr lang="en-US" dirty="0">
                <a:sym typeface="WP Greek Helve"/>
              </a:rPr>
              <a:t> </a:t>
            </a:r>
            <a:r>
              <a:rPr lang="en-US" sz="2800" dirty="0">
                <a:solidFill>
                  <a:srgbClr val="0000CC"/>
                </a:solidFill>
                <a:latin typeface="Arial Narrow" panose="020B0606020202030204" pitchFamily="34" charset="0"/>
                <a:sym typeface="WP MathB"/>
              </a:rPr>
              <a:t></a:t>
            </a:r>
            <a:r>
              <a:rPr lang="en-US" i="1" dirty="0">
                <a:solidFill>
                  <a:srgbClr val="0000CC"/>
                </a:solidFill>
              </a:rPr>
              <a:t>)</a:t>
            </a:r>
            <a:r>
              <a:rPr lang="en-US" dirty="0"/>
              <a:t>: The </a:t>
            </a:r>
            <a:r>
              <a:rPr lang="en-US" u="sng" dirty="0">
                <a:solidFill>
                  <a:srgbClr val="C00000"/>
                </a:solidFill>
              </a:rPr>
              <a:t>average</a:t>
            </a:r>
            <a:r>
              <a:rPr lang="en-US" dirty="0"/>
              <a:t> of all values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1744473" y="3498837"/>
          <a:ext cx="8703053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22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841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733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3332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 gridSpan="4"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0000CC"/>
                          </a:solidFill>
                        </a:rPr>
                        <a:t>Given these values: 1,2,2,3,4,7,9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CC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CC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CC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dirty="0"/>
                        <a:t>Term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/>
                        <a:t>Description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Example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Result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rgbClr val="C00000"/>
                          </a:solidFill>
                        </a:rPr>
                        <a:t>Mean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Sum / </a:t>
                      </a:r>
                    </a:p>
                    <a:p>
                      <a:r>
                        <a:rPr lang="en-US" sz="2000" dirty="0"/>
                        <a:t>Total Number of Values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(1+2+2+3+4+7+9)/7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C00000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rgbClr val="C00000"/>
                          </a:solidFill>
                        </a:rPr>
                        <a:t>Median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Middle value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1,2,2,</a:t>
                      </a:r>
                      <a:r>
                        <a:rPr lang="en-US" sz="2000" b="1" dirty="0">
                          <a:solidFill>
                            <a:srgbClr val="0000CC"/>
                          </a:solidFill>
                        </a:rPr>
                        <a:t>3</a:t>
                      </a:r>
                      <a:r>
                        <a:rPr lang="en-US" sz="2000" dirty="0"/>
                        <a:t>,4,7,9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C00000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rgbClr val="C00000"/>
                          </a:solidFill>
                        </a:rPr>
                        <a:t>Mode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Most Frequent Value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1,</a:t>
                      </a:r>
                      <a:r>
                        <a:rPr lang="en-US" sz="2000" b="1" dirty="0">
                          <a:solidFill>
                            <a:srgbClr val="0000CC"/>
                          </a:solidFill>
                        </a:rPr>
                        <a:t>2</a:t>
                      </a:r>
                      <a:r>
                        <a:rPr lang="en-US" sz="2000" dirty="0"/>
                        <a:t>,</a:t>
                      </a:r>
                      <a:r>
                        <a:rPr lang="en-US" sz="2000" b="1" dirty="0">
                          <a:solidFill>
                            <a:srgbClr val="0000CC"/>
                          </a:solidFill>
                        </a:rPr>
                        <a:t>2</a:t>
                      </a:r>
                      <a:r>
                        <a:rPr lang="en-US" sz="2000" dirty="0"/>
                        <a:t>,3,4,7,9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C0000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5383619" y="6018028"/>
            <a:ext cx="50079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/>
              <a:t>Source: Wikipedia</a:t>
            </a:r>
          </a:p>
        </p:txBody>
      </p:sp>
    </p:spTree>
    <p:extLst>
      <p:ext uri="{BB962C8B-B14F-4D97-AF65-F5344CB8AC3E}">
        <p14:creationId xmlns:p14="http://schemas.microsoft.com/office/powerpoint/2010/main" val="3241655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6699" y="0"/>
            <a:ext cx="9160427" cy="1067713"/>
          </a:xfrm>
        </p:spPr>
        <p:txBody>
          <a:bodyPr/>
          <a:lstStyle/>
          <a:p>
            <a:r>
              <a:rPr lang="en-US" dirty="0"/>
              <a:t>Mode, Median and Mean for Various Distributions</a:t>
            </a:r>
          </a:p>
        </p:txBody>
      </p:sp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3078" y="1648047"/>
            <a:ext cx="8808595" cy="42587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53715399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4982" y="152401"/>
            <a:ext cx="9176464" cy="406096"/>
          </a:xfrm>
        </p:spPr>
        <p:txBody>
          <a:bodyPr/>
          <a:lstStyle/>
          <a:p>
            <a:r>
              <a:rPr lang="en-US" dirty="0"/>
              <a:t>Example of Skewed Distribution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4500" y="1073150"/>
            <a:ext cx="6223000" cy="4711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16821101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1214" y="155644"/>
            <a:ext cx="9106126" cy="567116"/>
          </a:xfrm>
        </p:spPr>
        <p:txBody>
          <a:bodyPr/>
          <a:lstStyle/>
          <a:p>
            <a:r>
              <a:rPr lang="en-US" dirty="0"/>
              <a:t>Notes about Mode </a:t>
            </a:r>
            <a:r>
              <a:rPr lang="en-US" sz="2000" dirty="0"/>
              <a:t>(1 of 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91575" y="1251625"/>
            <a:ext cx="9617411" cy="4617395"/>
          </a:xfrm>
        </p:spPr>
        <p:txBody>
          <a:bodyPr/>
          <a:lstStyle/>
          <a:p>
            <a:pPr marL="457200" indent="-457200">
              <a:spcBef>
                <a:spcPts val="2400"/>
              </a:spcBef>
              <a:buFont typeface="+mj-lt"/>
              <a:buAutoNum type="arabicPeriod"/>
            </a:pPr>
            <a:r>
              <a:rPr lang="en-US" dirty="0"/>
              <a:t>There can be no mode or more than one mode</a:t>
            </a:r>
          </a:p>
          <a:p>
            <a:pPr lvl="1">
              <a:spcBef>
                <a:spcPts val="600"/>
              </a:spcBef>
            </a:pPr>
            <a:r>
              <a:rPr lang="en-US" sz="2400" dirty="0"/>
              <a:t>no mode             - Bimodal                </a:t>
            </a:r>
            <a:r>
              <a:rPr lang="en-US" sz="2400" dirty="0">
                <a:solidFill>
                  <a:srgbClr val="C00000"/>
                </a:solidFill>
              </a:rPr>
              <a:t>-</a:t>
            </a:r>
            <a:r>
              <a:rPr lang="en-US" sz="2400" dirty="0"/>
              <a:t> Multimodal</a:t>
            </a:r>
          </a:p>
          <a:p>
            <a:pPr marL="0" indent="0">
              <a:spcBef>
                <a:spcPts val="2400"/>
              </a:spcBef>
              <a:buNone/>
            </a:pPr>
            <a:endParaRPr lang="en-US" sz="2800" dirty="0"/>
          </a:p>
          <a:p>
            <a:pPr marL="0" indent="0">
              <a:spcBef>
                <a:spcPts val="2400"/>
              </a:spcBef>
              <a:buNone/>
            </a:pPr>
            <a:endParaRPr lang="en-US" sz="2800" dirty="0"/>
          </a:p>
          <a:p>
            <a:pPr>
              <a:spcBef>
                <a:spcPts val="4200"/>
              </a:spcBef>
              <a:buFont typeface="Wingdings" panose="05000000000000000000" pitchFamily="2" charset="2"/>
              <a:buChar char="Ø"/>
            </a:pPr>
            <a:r>
              <a:rPr lang="en-US" dirty="0"/>
              <a:t>When there is a lot of data and there are several local maximum points, each is considered a mode </a:t>
            </a:r>
          </a:p>
          <a:p>
            <a:pPr lvl="1">
              <a:spcBef>
                <a:spcPts val="1200"/>
              </a:spcBef>
              <a:buFont typeface="Wingdings" panose="05000000000000000000" pitchFamily="2" charset="2"/>
              <a:buChar char="v"/>
            </a:pPr>
            <a:r>
              <a:rPr lang="en-US" sz="2400" dirty="0"/>
              <a:t>i.e., </a:t>
            </a:r>
            <a:r>
              <a:rPr lang="en-US" sz="2400" i="1" dirty="0">
                <a:solidFill>
                  <a:srgbClr val="0000CC"/>
                </a:solidFill>
              </a:rPr>
              <a:t>any relative high point</a:t>
            </a:r>
            <a:r>
              <a:rPr lang="en-US" sz="2400" dirty="0"/>
              <a:t> or peak in the data may be considered a mode.</a:t>
            </a:r>
          </a:p>
          <a:p>
            <a:pPr marL="0" indent="0">
              <a:spcBef>
                <a:spcPts val="2400"/>
              </a:spcBef>
              <a:buNone/>
            </a:pPr>
            <a:endParaRPr lang="en-US" dirty="0"/>
          </a:p>
        </p:txBody>
      </p:sp>
      <p:pic>
        <p:nvPicPr>
          <p:cNvPr id="4100" name="Picture 4" descr="https://www.msu.edu/user/sw/statrev/images/norbih01.g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3247" y="2266146"/>
            <a:ext cx="1742059" cy="1454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4495" y="2342628"/>
            <a:ext cx="2409825" cy="1285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61BF1093-8786-4370-938C-5C0AEF92028F}"/>
              </a:ext>
            </a:extLst>
          </p:cNvPr>
          <p:cNvGraphicFramePr/>
          <p:nvPr/>
        </p:nvGraphicFramePr>
        <p:xfrm>
          <a:off x="1581495" y="2156224"/>
          <a:ext cx="2605353" cy="16586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4278794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8F65A8-29CA-4239-9671-67FF642C6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Software Configuration Management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C83EFE-798A-468F-B27E-BA3A923A4F0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470991" y="606287"/>
            <a:ext cx="9374588" cy="5699099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5E06B793-5C10-4B16-A37B-269E132C2F02}"/>
              </a:ext>
            </a:extLst>
          </p:cNvPr>
          <p:cNvSpPr/>
          <p:nvPr/>
        </p:nvSpPr>
        <p:spPr bwMode="auto">
          <a:xfrm>
            <a:off x="4227443" y="3455836"/>
            <a:ext cx="1070775" cy="747423"/>
          </a:xfrm>
          <a:prstGeom prst="ellipse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8715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07740" y="155644"/>
            <a:ext cx="7353074" cy="386426"/>
          </a:xfrm>
        </p:spPr>
        <p:txBody>
          <a:bodyPr/>
          <a:lstStyle/>
          <a:p>
            <a:r>
              <a:rPr lang="en-US" dirty="0"/>
              <a:t>Notes about Mode </a:t>
            </a:r>
            <a:r>
              <a:rPr lang="en-US" sz="2000" dirty="0"/>
              <a:t>(2 of 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78605" y="1284052"/>
            <a:ext cx="9617411" cy="4760068"/>
          </a:xfrm>
        </p:spPr>
        <p:txBody>
          <a:bodyPr/>
          <a:lstStyle/>
          <a:p>
            <a:pPr marL="457200" indent="-457200">
              <a:spcBef>
                <a:spcPts val="3000"/>
              </a:spcBef>
              <a:buFont typeface="+mj-lt"/>
              <a:buAutoNum type="arabicPeriod" startAt="2"/>
            </a:pPr>
            <a:r>
              <a:rPr lang="en-US" dirty="0"/>
              <a:t>The mode can be determined for data using nominal, ordinal, interval, ratio and absolute scales</a:t>
            </a:r>
          </a:p>
          <a:p>
            <a:pPr lvl="1" indent="-342900">
              <a:spcBef>
                <a:spcPts val="1800"/>
              </a:spcBef>
              <a:buFont typeface="Wingdings" panose="05000000000000000000" pitchFamily="2" charset="2"/>
              <a:buChar char="Ø"/>
            </a:pPr>
            <a:r>
              <a:rPr lang="en-US" sz="2400" b="1" i="1" u="sng" dirty="0">
                <a:solidFill>
                  <a:srgbClr val="0000CC"/>
                </a:solidFill>
              </a:rPr>
              <a:t>Mean &amp; median require higher scales</a:t>
            </a:r>
          </a:p>
          <a:p>
            <a:pPr marL="0" indent="0">
              <a:spcBef>
                <a:spcPts val="2400"/>
              </a:spcBef>
              <a:buNone/>
            </a:pPr>
            <a:endParaRPr lang="en-US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65630D-AFED-4785-B46F-6F126254A7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0802" y="3378740"/>
            <a:ext cx="4819969" cy="3002300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0D872EEB-3793-4986-B150-F361D7C0E107}"/>
              </a:ext>
            </a:extLst>
          </p:cNvPr>
          <p:cNvGrpSpPr/>
          <p:nvPr/>
        </p:nvGrpSpPr>
        <p:grpSpPr>
          <a:xfrm>
            <a:off x="2150539" y="2937753"/>
            <a:ext cx="1176850" cy="3002300"/>
            <a:chOff x="2091687" y="2937753"/>
            <a:chExt cx="1176850" cy="3002300"/>
          </a:xfrm>
        </p:grpSpPr>
        <p:sp>
          <p:nvSpPr>
            <p:cNvPr id="5" name="Left Brace 4">
              <a:extLst>
                <a:ext uri="{FF2B5EF4-FFF2-40B4-BE49-F238E27FC236}">
                  <a16:creationId xmlns:a16="http://schemas.microsoft.com/office/drawing/2014/main" id="{8CACD31F-B2F5-49AA-B029-E60D10B1BFD9}"/>
                </a:ext>
              </a:extLst>
            </p:cNvPr>
            <p:cNvSpPr/>
            <p:nvPr/>
          </p:nvSpPr>
          <p:spPr bwMode="auto">
            <a:xfrm>
              <a:off x="2970223" y="2937753"/>
              <a:ext cx="298314" cy="3002300"/>
            </a:xfrm>
            <a:prstGeom prst="leftBrace">
              <a:avLst/>
            </a:prstGeom>
            <a:noFill/>
            <a:ln w="38100" cap="flat" cmpd="sng" algn="ctr">
              <a:solidFill>
                <a:srgbClr val="0000CC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089205A-708C-401B-B7E4-81D69CE80A7E}"/>
                </a:ext>
              </a:extLst>
            </p:cNvPr>
            <p:cNvSpPr txBox="1"/>
            <p:nvPr/>
          </p:nvSpPr>
          <p:spPr>
            <a:xfrm>
              <a:off x="2091687" y="4175645"/>
              <a:ext cx="86494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Arial Narrow" panose="020B0606020202030204" pitchFamily="34" charset="0"/>
                </a:rPr>
                <a:t>Mode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1FD0D28-FA24-417B-9653-DBDEA685E617}"/>
              </a:ext>
            </a:extLst>
          </p:cNvPr>
          <p:cNvGrpSpPr/>
          <p:nvPr/>
        </p:nvGrpSpPr>
        <p:grpSpPr>
          <a:xfrm>
            <a:off x="3404679" y="2937753"/>
            <a:ext cx="5103781" cy="1848256"/>
            <a:chOff x="3404679" y="2937753"/>
            <a:chExt cx="5103781" cy="1848256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5305DF3C-C3F7-4587-B81C-68FB0E3EB83A}"/>
                </a:ext>
              </a:extLst>
            </p:cNvPr>
            <p:cNvGrpSpPr/>
            <p:nvPr/>
          </p:nvGrpSpPr>
          <p:grpSpPr>
            <a:xfrm>
              <a:off x="3404679" y="2937753"/>
              <a:ext cx="1359890" cy="1848256"/>
              <a:chOff x="3274979" y="2937753"/>
              <a:chExt cx="1359890" cy="1634247"/>
            </a:xfrm>
          </p:grpSpPr>
          <p:sp>
            <p:nvSpPr>
              <p:cNvPr id="8" name="Left Brace 7">
                <a:extLst>
                  <a:ext uri="{FF2B5EF4-FFF2-40B4-BE49-F238E27FC236}">
                    <a16:creationId xmlns:a16="http://schemas.microsoft.com/office/drawing/2014/main" id="{BCCCBEC1-3F32-4EE5-9F28-A7609FB59EE1}"/>
                  </a:ext>
                </a:extLst>
              </p:cNvPr>
              <p:cNvSpPr/>
              <p:nvPr/>
            </p:nvSpPr>
            <p:spPr bwMode="auto">
              <a:xfrm>
                <a:off x="4394920" y="2937753"/>
                <a:ext cx="239949" cy="1634247"/>
              </a:xfrm>
              <a:prstGeom prst="leftBrace">
                <a:avLst/>
              </a:prstGeom>
              <a:noFill/>
              <a:ln w="38100" cap="flat" cmpd="sng" algn="ctr">
                <a:solidFill>
                  <a:srgbClr val="0000CC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</a:endParaRP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E620ACC-D255-495F-96CE-BE112011C033}"/>
                  </a:ext>
                </a:extLst>
              </p:cNvPr>
              <p:cNvSpPr txBox="1"/>
              <p:nvPr/>
            </p:nvSpPr>
            <p:spPr>
              <a:xfrm>
                <a:off x="3274979" y="3524043"/>
                <a:ext cx="109276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Arial Narrow" panose="020B0606020202030204" pitchFamily="34" charset="0"/>
                  </a:rPr>
                  <a:t>Median</a:t>
                </a:r>
              </a:p>
            </p:txBody>
          </p:sp>
        </p:grp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BCA5B3-E8FA-4623-A344-A6F9923D637D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764569" y="4786009"/>
              <a:ext cx="3743891" cy="0"/>
            </a:xfrm>
            <a:prstGeom prst="line">
              <a:avLst/>
            </a:prstGeom>
            <a:solidFill>
              <a:srgbClr val="FFFFFF"/>
            </a:solidFill>
            <a:ln w="12700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38652AE-8FE6-4DCE-9320-8BACF90FCB9D}"/>
              </a:ext>
            </a:extLst>
          </p:cNvPr>
          <p:cNvGrpSpPr/>
          <p:nvPr/>
        </p:nvGrpSpPr>
        <p:grpSpPr>
          <a:xfrm>
            <a:off x="5235016" y="2943587"/>
            <a:ext cx="5491350" cy="778864"/>
            <a:chOff x="5235016" y="2943587"/>
            <a:chExt cx="5491350" cy="778864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7F1024CD-39AF-4EBB-B67D-B500F9A64905}"/>
                </a:ext>
              </a:extLst>
            </p:cNvPr>
            <p:cNvGrpSpPr/>
            <p:nvPr/>
          </p:nvGrpSpPr>
          <p:grpSpPr>
            <a:xfrm>
              <a:off x="5235016" y="2943587"/>
              <a:ext cx="1041030" cy="778864"/>
              <a:chOff x="5235016" y="2937753"/>
              <a:chExt cx="1041030" cy="491247"/>
            </a:xfrm>
          </p:grpSpPr>
          <p:sp>
            <p:nvSpPr>
              <p:cNvPr id="9" name="Left Brace 8">
                <a:extLst>
                  <a:ext uri="{FF2B5EF4-FFF2-40B4-BE49-F238E27FC236}">
                    <a16:creationId xmlns:a16="http://schemas.microsoft.com/office/drawing/2014/main" id="{FB8B4539-14A4-4648-9CAC-CCF7DC8168A7}"/>
                  </a:ext>
                </a:extLst>
              </p:cNvPr>
              <p:cNvSpPr/>
              <p:nvPr/>
            </p:nvSpPr>
            <p:spPr bwMode="auto">
              <a:xfrm>
                <a:off x="6095999" y="2937753"/>
                <a:ext cx="180047" cy="491247"/>
              </a:xfrm>
              <a:prstGeom prst="leftBrace">
                <a:avLst>
                  <a:gd name="adj1" fmla="val 8333"/>
                  <a:gd name="adj2" fmla="val 50000"/>
                </a:avLst>
              </a:prstGeom>
              <a:noFill/>
              <a:ln w="38100" cap="flat" cmpd="sng" algn="ctr">
                <a:solidFill>
                  <a:srgbClr val="0000CC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</a:endParaRP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63B18F6-7912-4F1C-A2EB-5A5EC903D8AB}"/>
                  </a:ext>
                </a:extLst>
              </p:cNvPr>
              <p:cNvSpPr txBox="1"/>
              <p:nvPr/>
            </p:nvSpPr>
            <p:spPr>
              <a:xfrm>
                <a:off x="5235016" y="3029506"/>
                <a:ext cx="864947" cy="26274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dirty="0">
                    <a:latin typeface="Arial Narrow" panose="020B0606020202030204" pitchFamily="34" charset="0"/>
                  </a:rPr>
                  <a:t>Mean</a:t>
                </a:r>
              </a:p>
            </p:txBody>
          </p:sp>
        </p:grp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93336B38-3132-485F-A5EB-E94ED16BD47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337208" y="3722451"/>
              <a:ext cx="4389158" cy="0"/>
            </a:xfrm>
            <a:prstGeom prst="line">
              <a:avLst/>
            </a:prstGeom>
            <a:solidFill>
              <a:srgbClr val="FFFFFF"/>
            </a:solidFill>
            <a:ln w="12700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304429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2067" y="0"/>
            <a:ext cx="10478539" cy="1045811"/>
          </a:xfrm>
        </p:spPr>
        <p:txBody>
          <a:bodyPr/>
          <a:lstStyle/>
          <a:p>
            <a:r>
              <a:rPr lang="en-US" dirty="0"/>
              <a:t>Notes about </a:t>
            </a:r>
            <a:br>
              <a:rPr lang="en-US" dirty="0"/>
            </a:br>
            <a:r>
              <a:rPr lang="en-US" dirty="0"/>
              <a:t>Mode, Median and Mean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55464" y="1410586"/>
            <a:ext cx="9685065" cy="4873256"/>
          </a:xfrm>
        </p:spPr>
        <p:txBody>
          <a:bodyPr/>
          <a:lstStyle/>
          <a:p>
            <a:pPr marL="0" indent="0">
              <a:spcBef>
                <a:spcPts val="2400"/>
              </a:spcBef>
              <a:buNone/>
            </a:pPr>
            <a:r>
              <a:rPr lang="en-US" dirty="0"/>
              <a:t>For normally distributed data, these three are equal</a:t>
            </a:r>
          </a:p>
          <a:p>
            <a:pPr marL="0" indent="0">
              <a:spcBef>
                <a:spcPts val="2400"/>
              </a:spcBef>
              <a:buNone/>
            </a:pPr>
            <a:endParaRPr lang="en-US" dirty="0"/>
          </a:p>
          <a:p>
            <a:pPr marL="0" indent="0">
              <a:spcBef>
                <a:spcPts val="2400"/>
              </a:spcBef>
              <a:buNone/>
            </a:pPr>
            <a:endParaRPr lang="en-US" dirty="0"/>
          </a:p>
          <a:p>
            <a:pPr marL="0" indent="0">
              <a:spcBef>
                <a:spcPts val="2400"/>
              </a:spcBef>
              <a:buNone/>
            </a:pPr>
            <a:endParaRPr lang="en-US" dirty="0"/>
          </a:p>
          <a:p>
            <a:pPr marL="0" indent="0">
              <a:spcBef>
                <a:spcPts val="6600"/>
              </a:spcBef>
              <a:buNone/>
            </a:pPr>
            <a:r>
              <a:rPr lang="en-US" dirty="0"/>
              <a:t>For other distributions they may not be.</a:t>
            </a:r>
          </a:p>
          <a:p>
            <a:pPr lvl="1" indent="-342900"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en-US" dirty="0"/>
              <a:t>So one way to tell if the normal distribution is a possible fit to your data is to compute the mode, median and mean and see if they are the same.</a:t>
            </a:r>
          </a:p>
        </p:txBody>
      </p:sp>
      <p:pic>
        <p:nvPicPr>
          <p:cNvPr id="1026" name="Picture 2" descr="https://www.mathsisfun.com/data/images/normal-distribution-2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9194" y="2030819"/>
            <a:ext cx="4402806" cy="2614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9578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CF1957-2235-4881-8E76-2D8C30261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Measures of Dispersion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B61EF-E089-49FC-9444-E00C165BDE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4288" y="1050587"/>
            <a:ext cx="9742004" cy="3132307"/>
          </a:xfrm>
        </p:spPr>
        <p:txBody>
          <a:bodyPr/>
          <a:lstStyle/>
          <a:p>
            <a:r>
              <a:rPr lang="en-US" b="0" dirty="0"/>
              <a:t>A </a:t>
            </a:r>
            <a:r>
              <a:rPr lang="en-US" i="1" dirty="0">
                <a:solidFill>
                  <a:srgbClr val="C00000"/>
                </a:solidFill>
              </a:rPr>
              <a:t>Measure of Dispersion</a:t>
            </a:r>
          </a:p>
          <a:p>
            <a:pPr lvl="1"/>
            <a:r>
              <a:rPr lang="en-US" b="0" dirty="0"/>
              <a:t>is a </a:t>
            </a:r>
          </a:p>
          <a:p>
            <a:r>
              <a:rPr lang="en-US" i="1" dirty="0">
                <a:solidFill>
                  <a:srgbClr val="0000CC"/>
                </a:solidFill>
              </a:rPr>
              <a:t>single value </a:t>
            </a:r>
          </a:p>
          <a:p>
            <a:pPr lvl="1"/>
            <a:r>
              <a:rPr lang="en-US" b="0" dirty="0"/>
              <a:t>that </a:t>
            </a:r>
          </a:p>
          <a:p>
            <a:r>
              <a:rPr lang="en-US" b="0" dirty="0"/>
              <a:t>attempts to </a:t>
            </a:r>
            <a:r>
              <a:rPr lang="en-US" i="1" dirty="0">
                <a:solidFill>
                  <a:srgbClr val="0000CC"/>
                </a:solidFill>
              </a:rPr>
              <a:t>describe</a:t>
            </a:r>
            <a:r>
              <a:rPr lang="en-US" b="0" dirty="0"/>
              <a:t> a set of data </a:t>
            </a:r>
          </a:p>
          <a:p>
            <a:pPr lvl="1"/>
            <a:r>
              <a:rPr lang="en-US" b="0" dirty="0"/>
              <a:t>by </a:t>
            </a:r>
          </a:p>
          <a:p>
            <a:r>
              <a:rPr lang="en-US" b="0" dirty="0"/>
              <a:t>identifying the </a:t>
            </a:r>
            <a:r>
              <a:rPr lang="en-US" i="1" dirty="0">
                <a:solidFill>
                  <a:srgbClr val="C00000"/>
                </a:solidFill>
              </a:rPr>
              <a:t>spread of values </a:t>
            </a:r>
            <a:r>
              <a:rPr lang="en-US" b="0" dirty="0"/>
              <a:t>within that set of data. </a:t>
            </a:r>
            <a:endParaRPr lang="en-US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3E3B247-AC80-4C99-92A7-E34C90E65DC8}"/>
              </a:ext>
            </a:extLst>
          </p:cNvPr>
          <p:cNvSpPr/>
          <p:nvPr/>
        </p:nvSpPr>
        <p:spPr bwMode="auto">
          <a:xfrm>
            <a:off x="2827506" y="4455267"/>
            <a:ext cx="6536987" cy="1622338"/>
          </a:xfrm>
          <a:prstGeom prst="roundRect">
            <a:avLst/>
          </a:prstGeom>
          <a:solidFill>
            <a:schemeClr val="accent2"/>
          </a:solidFill>
          <a:ln w="28575" cap="flat" cmpd="sng" algn="ctr">
            <a:solidFill>
              <a:srgbClr val="0000C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Narrow" panose="020B0606020202030204" pitchFamily="34" charset="0"/>
              </a:rPr>
              <a:t>The most common measures of dispersion are: 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C00000"/>
                </a:solidFill>
                <a:latin typeface="Arial Narrow" panose="020B0606020202030204" pitchFamily="34" charset="0"/>
              </a:rPr>
              <a:t>Range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Arial Narrow" panose="020B0606020202030204" pitchFamily="34" charset="0"/>
              </a:rPr>
              <a:t>Variance, </a:t>
            </a:r>
            <a:r>
              <a:rPr kumimoji="0" lang="en-US" sz="2400" b="1" i="0" u="none" strike="noStrike" cap="none" normalizeH="0" baseline="0" dirty="0">
                <a:ln>
                  <a:noFill/>
                </a:ln>
                <a:effectLst/>
                <a:latin typeface="Arial Narrow" panose="020B0606020202030204" pitchFamily="34" charset="0"/>
              </a:rPr>
              <a:t>and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C00000"/>
                </a:solidFill>
                <a:latin typeface="Arial Narrow" panose="020B0606020202030204" pitchFamily="34" charset="0"/>
              </a:rPr>
              <a:t>Standard deviation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rgbClr val="C00000"/>
              </a:solidFill>
              <a:effectLst/>
              <a:latin typeface="Arial Narrow" panose="020B0606020202030204" pitchFamily="34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96F90D7-26C8-4E45-9B28-BDA035E73B12}"/>
              </a:ext>
            </a:extLst>
          </p:cNvPr>
          <p:cNvGrpSpPr/>
          <p:nvPr/>
        </p:nvGrpSpPr>
        <p:grpSpPr>
          <a:xfrm>
            <a:off x="7832082" y="952813"/>
            <a:ext cx="3575220" cy="2533618"/>
            <a:chOff x="7832082" y="952813"/>
            <a:chExt cx="3575220" cy="2533618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2939288-6902-49C5-9797-538F9E441D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32082" y="952813"/>
              <a:ext cx="3575220" cy="222040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98DD38C-495C-4C21-BB0D-1D855CAFC190}"/>
                </a:ext>
              </a:extLst>
            </p:cNvPr>
            <p:cNvSpPr txBox="1"/>
            <p:nvPr/>
          </p:nvSpPr>
          <p:spPr>
            <a:xfrm>
              <a:off x="8839200" y="3270987"/>
              <a:ext cx="154994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Arial Narrow" panose="020B0606020202030204" pitchFamily="34" charset="0"/>
                </a:rPr>
                <a:t>Ghhomeworktcif.gloriajohnson.us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60221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B8841-80AB-4EA5-A87E-3DDA33A3D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2960" y="91109"/>
            <a:ext cx="9137666" cy="614569"/>
          </a:xfrm>
        </p:spPr>
        <p:txBody>
          <a:bodyPr/>
          <a:lstStyle/>
          <a:p>
            <a:r>
              <a:rPr lang="en-US" dirty="0"/>
              <a:t>The Range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E52773-D5F6-4E07-B861-1F8388FE53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0180" y="1119809"/>
            <a:ext cx="10095763" cy="1668787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i="1" dirty="0">
                <a:solidFill>
                  <a:srgbClr val="C00000"/>
                </a:solidFill>
              </a:rPr>
              <a:t>Range</a:t>
            </a:r>
            <a:r>
              <a:rPr lang="en-US" dirty="0"/>
              <a:t> is the </a:t>
            </a:r>
            <a:r>
              <a:rPr lang="en-US" i="1" dirty="0">
                <a:solidFill>
                  <a:srgbClr val="0000CC"/>
                </a:solidFill>
              </a:rPr>
              <a:t>distance</a:t>
            </a:r>
            <a:r>
              <a:rPr lang="en-US" dirty="0"/>
              <a:t> between the </a:t>
            </a:r>
            <a:r>
              <a:rPr lang="en-US" i="1" dirty="0">
                <a:solidFill>
                  <a:srgbClr val="0000CC"/>
                </a:solidFill>
              </a:rPr>
              <a:t>largest</a:t>
            </a:r>
            <a:r>
              <a:rPr lang="en-US" dirty="0"/>
              <a:t> and the </a:t>
            </a:r>
            <a:r>
              <a:rPr lang="en-US" i="1" dirty="0">
                <a:solidFill>
                  <a:srgbClr val="0000CC"/>
                </a:solidFill>
              </a:rPr>
              <a:t>smallest</a:t>
            </a:r>
            <a:r>
              <a:rPr lang="en-US" dirty="0"/>
              <a:t> values in a set of data</a:t>
            </a:r>
          </a:p>
          <a:p>
            <a:pPr lvl="1"/>
            <a:r>
              <a:rPr lang="en-US" dirty="0"/>
              <a:t>(Requires an interval scale)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CC8C61-1306-457D-B48F-B9FC951AF2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6436" y="3148815"/>
            <a:ext cx="7304378" cy="238592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A145304-60F6-4DB7-923F-C0F9022176FB}"/>
              </a:ext>
            </a:extLst>
          </p:cNvPr>
          <p:cNvSpPr txBox="1"/>
          <p:nvPr/>
        </p:nvSpPr>
        <p:spPr>
          <a:xfrm>
            <a:off x="1542960" y="5894962"/>
            <a:ext cx="91376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Web.cs.wpi.edu</a:t>
            </a:r>
          </a:p>
        </p:txBody>
      </p:sp>
    </p:spTree>
    <p:extLst>
      <p:ext uri="{BB962C8B-B14F-4D97-AF65-F5344CB8AC3E}">
        <p14:creationId xmlns:p14="http://schemas.microsoft.com/office/powerpoint/2010/main" val="557485429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5709" y="88034"/>
            <a:ext cx="8218779" cy="703149"/>
          </a:xfrm>
        </p:spPr>
        <p:txBody>
          <a:bodyPr/>
          <a:lstStyle/>
          <a:p>
            <a:r>
              <a:rPr lang="en-US" dirty="0"/>
              <a:t>The Variance</a:t>
            </a:r>
            <a:br>
              <a:rPr lang="en-US" dirty="0"/>
            </a:br>
            <a:r>
              <a:rPr lang="en-US" sz="2400" dirty="0">
                <a:solidFill>
                  <a:schemeClr val="tx1"/>
                </a:solidFill>
              </a:rPr>
              <a:t>(requires a ratio scale)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51964" y="1199744"/>
            <a:ext cx="9403405" cy="5090809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In statistics, particularly when looking at probability distributions, </a:t>
            </a:r>
          </a:p>
          <a:p>
            <a:pPr marL="0" indent="0" algn="ctr">
              <a:buNone/>
            </a:pPr>
            <a:r>
              <a:rPr lang="en-US" dirty="0"/>
              <a:t>the </a:t>
            </a:r>
            <a:r>
              <a:rPr lang="en-US" i="1" dirty="0">
                <a:solidFill>
                  <a:srgbClr val="C00000"/>
                </a:solidFill>
              </a:rPr>
              <a:t>Variance</a:t>
            </a:r>
            <a:r>
              <a:rPr lang="en-US" i="1" dirty="0">
                <a:solidFill>
                  <a:srgbClr val="0000CC"/>
                </a:solidFill>
              </a:rPr>
              <a:t> </a:t>
            </a:r>
            <a:r>
              <a:rPr lang="en-US" dirty="0"/>
              <a:t>is a measure of </a:t>
            </a:r>
            <a:r>
              <a:rPr lang="en-US" i="1" dirty="0">
                <a:solidFill>
                  <a:srgbClr val="0000CC"/>
                </a:solidFill>
              </a:rPr>
              <a:t>how far a set of numbers is spread out</a:t>
            </a:r>
            <a:r>
              <a:rPr lang="en-US" dirty="0"/>
              <a:t>.</a:t>
            </a:r>
          </a:p>
          <a:p>
            <a:pPr lvl="1" indent="-342900">
              <a:buFont typeface="Wingdings" panose="05000000000000000000" pitchFamily="2" charset="2"/>
              <a:buChar char="Ø"/>
            </a:pPr>
            <a:r>
              <a:rPr lang="en-US" dirty="0"/>
              <a:t>This is also known as the </a:t>
            </a:r>
            <a:r>
              <a:rPr lang="en-US" b="1" i="1" dirty="0">
                <a:solidFill>
                  <a:srgbClr val="0000CC"/>
                </a:solidFill>
              </a:rPr>
              <a:t>dispersion</a:t>
            </a:r>
            <a:r>
              <a:rPr lang="en-US" dirty="0"/>
              <a:t> or </a:t>
            </a:r>
            <a:r>
              <a:rPr lang="en-US" b="1" i="1" dirty="0">
                <a:solidFill>
                  <a:srgbClr val="0000CC"/>
                </a:solidFill>
              </a:rPr>
              <a:t>variation</a:t>
            </a:r>
            <a:r>
              <a:rPr lang="en-US" dirty="0"/>
              <a:t>.</a:t>
            </a:r>
          </a:p>
          <a:p>
            <a:pPr marL="0" indent="0">
              <a:spcBef>
                <a:spcPts val="1800"/>
              </a:spcBef>
              <a:buNone/>
            </a:pPr>
            <a:r>
              <a:rPr lang="en-US" dirty="0"/>
              <a:t>Variance = 0 </a:t>
            </a:r>
          </a:p>
          <a:p>
            <a:pPr marL="400050" lvl="1" indent="0">
              <a:buNone/>
            </a:pPr>
            <a:r>
              <a:rPr lang="en-US" dirty="0"/>
              <a:t>means all the numbers are the same</a:t>
            </a:r>
          </a:p>
          <a:p>
            <a:pPr marL="0" indent="0">
              <a:spcBef>
                <a:spcPts val="1800"/>
              </a:spcBef>
              <a:buNone/>
            </a:pPr>
            <a:r>
              <a:rPr lang="en-US" dirty="0"/>
              <a:t>Variance = a small number</a:t>
            </a:r>
          </a:p>
          <a:p>
            <a:pPr marL="400050" lvl="1" indent="0">
              <a:buNone/>
            </a:pPr>
            <a:r>
              <a:rPr lang="en-US" dirty="0"/>
              <a:t>means all the numbers are close to each other</a:t>
            </a:r>
          </a:p>
          <a:p>
            <a:pPr marL="0" indent="0">
              <a:spcBef>
                <a:spcPts val="1800"/>
              </a:spcBef>
              <a:buNone/>
            </a:pPr>
            <a:r>
              <a:rPr lang="en-US" dirty="0"/>
              <a:t>Variance = a large number</a:t>
            </a:r>
          </a:p>
          <a:p>
            <a:pPr marL="400050" lvl="1" indent="0">
              <a:buNone/>
            </a:pPr>
            <a:r>
              <a:rPr lang="en-US" dirty="0"/>
              <a:t>Means the numbers are widely dispersed</a:t>
            </a:r>
          </a:p>
        </p:txBody>
      </p:sp>
    </p:spTree>
    <p:extLst>
      <p:ext uri="{BB962C8B-B14F-4D97-AF65-F5344CB8AC3E}">
        <p14:creationId xmlns:p14="http://schemas.microsoft.com/office/powerpoint/2010/main" val="2314526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2067" y="0"/>
            <a:ext cx="10500441" cy="936302"/>
          </a:xfrm>
        </p:spPr>
        <p:txBody>
          <a:bodyPr/>
          <a:lstStyle/>
          <a:p>
            <a:r>
              <a:rPr lang="en-US" dirty="0"/>
              <a:t>The Standard Deviation (</a:t>
            </a:r>
            <a:r>
              <a:rPr lang="en-US" dirty="0">
                <a:sym typeface="WP Greek Helve"/>
              </a:rPr>
              <a:t>)</a:t>
            </a:r>
            <a:br>
              <a:rPr lang="en-US" dirty="0">
                <a:sym typeface="WP Greek Helve"/>
              </a:rPr>
            </a:br>
            <a:r>
              <a:rPr lang="en-US" sz="2400" dirty="0">
                <a:solidFill>
                  <a:srgbClr val="006600"/>
                </a:solidFill>
                <a:sym typeface="WP Greek Helve"/>
              </a:rPr>
              <a:t>(square root of the variance)</a:t>
            </a:r>
            <a:endParaRPr lang="en-US" sz="2400" dirty="0">
              <a:solidFill>
                <a:srgbClr val="0066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49666" y="1368056"/>
                <a:ext cx="9988062" cy="1417674"/>
              </a:xfrm>
            </p:spPr>
            <p:txBody>
              <a:bodyPr/>
              <a:lstStyle/>
              <a:p>
                <a:pPr marL="0" indent="0" algn="ctr">
                  <a:buNone/>
                </a:pPr>
                <a:r>
                  <a:rPr lang="en-US" dirty="0"/>
                  <a:t>The </a:t>
                </a:r>
                <a:r>
                  <a:rPr lang="en-US" dirty="0">
                    <a:solidFill>
                      <a:srgbClr val="C00000"/>
                    </a:solidFill>
                  </a:rPr>
                  <a:t>Standard Deviation </a:t>
                </a:r>
                <a:r>
                  <a:rPr lang="en-US" dirty="0"/>
                  <a:t>(denoted by the symbol </a:t>
                </a:r>
                <a14:m>
                  <m:oMath xmlns:m="http://schemas.openxmlformats.org/officeDocument/2006/math">
                    <m:r>
                      <a:rPr lang="en-US" sz="28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P Greek Helve"/>
                      </a:rPr>
                      <m:t>𝝈</m:t>
                    </m:r>
                  </m:oMath>
                </a14:m>
                <a:r>
                  <a:rPr lang="en-US" dirty="0">
                    <a:sym typeface="WP Greek Helve"/>
                  </a:rPr>
                  <a:t> or “</a:t>
                </a:r>
                <a:r>
                  <a:rPr lang="en-US" dirty="0">
                    <a:solidFill>
                      <a:srgbClr val="C00000"/>
                    </a:solidFill>
                    <a:sym typeface="WP Greek Helve"/>
                  </a:rPr>
                  <a:t>sigma</a:t>
                </a:r>
                <a:r>
                  <a:rPr lang="en-US" dirty="0">
                    <a:sym typeface="WP Greek Helve"/>
                  </a:rPr>
                  <a:t>”) is another measure used to represent the </a:t>
                </a:r>
                <a:r>
                  <a:rPr lang="en-US" i="1" dirty="0">
                    <a:solidFill>
                      <a:srgbClr val="0000CC"/>
                    </a:solidFill>
                    <a:sym typeface="WP Greek Helve"/>
                  </a:rPr>
                  <a:t>amount of variation </a:t>
                </a:r>
                <a:r>
                  <a:rPr lang="en-US" dirty="0">
                    <a:sym typeface="WP Greek Helve"/>
                  </a:rPr>
                  <a:t>or </a:t>
                </a:r>
                <a:r>
                  <a:rPr lang="en-US" i="1" dirty="0">
                    <a:solidFill>
                      <a:srgbClr val="0000CC"/>
                    </a:solidFill>
                    <a:sym typeface="WP Greek Helve"/>
                  </a:rPr>
                  <a:t>dispersion</a:t>
                </a:r>
                <a:r>
                  <a:rPr lang="en-US" dirty="0">
                    <a:sym typeface="WP Greek Helve"/>
                  </a:rPr>
                  <a:t> of a set of data values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49666" y="1368056"/>
                <a:ext cx="9988062" cy="1417674"/>
              </a:xfrm>
              <a:blipFill>
                <a:blip r:embed="rId2"/>
                <a:stretch>
                  <a:fillRect l="-61" t="-1288" r="-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7473" y="3150941"/>
            <a:ext cx="8040639" cy="2905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7226689" y="3398715"/>
                <a:ext cx="2881423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0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P Greek Helve"/>
                      </a:rPr>
                      <m:t>𝝁</m:t>
                    </m:r>
                  </m:oMath>
                </a14:m>
                <a:r>
                  <a:rPr lang="en-US" sz="2000" dirty="0">
                    <a:sym typeface="WP Greek Helve"/>
                  </a:rPr>
                  <a:t> is the mean or average value</a:t>
                </a:r>
                <a:endParaRPr lang="en-US" sz="20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6689" y="3398715"/>
                <a:ext cx="2881423" cy="707886"/>
              </a:xfrm>
              <a:prstGeom prst="rect">
                <a:avLst/>
              </a:prstGeom>
              <a:blipFill>
                <a:blip r:embed="rId4"/>
                <a:stretch>
                  <a:fillRect t="-5172" b="-146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76272888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25624" y="0"/>
            <a:ext cx="7348054" cy="670891"/>
          </a:xfrm>
        </p:spPr>
        <p:txBody>
          <a:bodyPr/>
          <a:lstStyle/>
          <a:p>
            <a:r>
              <a:rPr lang="en-US" dirty="0"/>
              <a:t>Standard Deviation &amp; Variance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25609" y="1098362"/>
            <a:ext cx="9528157" cy="2282791"/>
          </a:xfrm>
        </p:spPr>
        <p:txBody>
          <a:bodyPr/>
          <a:lstStyle/>
          <a:p>
            <a:r>
              <a:rPr lang="en-US" sz="2200" dirty="0"/>
              <a:t>If the standard deviation or variance is small, it means the data values are very close together (</a:t>
            </a:r>
            <a:r>
              <a:rPr lang="en-US" sz="2200" i="1" dirty="0">
                <a:solidFill>
                  <a:srgbClr val="0000CC"/>
                </a:solidFill>
              </a:rPr>
              <a:t>blue curve</a:t>
            </a:r>
            <a:r>
              <a:rPr lang="en-US" sz="2200" dirty="0"/>
              <a:t>)</a:t>
            </a:r>
          </a:p>
          <a:p>
            <a:pPr>
              <a:spcBef>
                <a:spcPts val="2400"/>
              </a:spcBef>
            </a:pPr>
            <a:r>
              <a:rPr lang="en-US" sz="2200" dirty="0"/>
              <a:t>If the standard deviation or variance is large, it means the data values are dispersed (</a:t>
            </a:r>
            <a:r>
              <a:rPr lang="en-US" sz="2200" i="1" dirty="0">
                <a:solidFill>
                  <a:srgbClr val="FF0000"/>
                </a:solidFill>
              </a:rPr>
              <a:t>red curve</a:t>
            </a:r>
            <a:r>
              <a:rPr lang="en-US" sz="2200" dirty="0"/>
              <a:t>)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7908" y="3029965"/>
            <a:ext cx="5513854" cy="33629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24603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5055F11-9C47-42EA-9833-2EF865D470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0535" y="3842049"/>
            <a:ext cx="3066667" cy="193333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33670" y="922351"/>
                <a:ext cx="10315266" cy="4978719"/>
              </a:xfrm>
            </p:spPr>
            <p:txBody>
              <a:bodyPr/>
              <a:lstStyle/>
              <a:p>
                <a:pPr marL="0" indent="0" algn="ctr">
                  <a:spcBef>
                    <a:spcPts val="2400"/>
                  </a:spcBef>
                  <a:buNone/>
                </a:pPr>
                <a:r>
                  <a:rPr lang="en-US" dirty="0">
                    <a:sym typeface="WP Greek Helve"/>
                  </a:rPr>
                  <a:t>Suppose you have an </a:t>
                </a:r>
                <a:r>
                  <a:rPr lang="en-US" u="sng" dirty="0">
                    <a:sym typeface="WP Greek Helve"/>
                  </a:rPr>
                  <a:t>ordered</a:t>
                </a:r>
                <a:r>
                  <a:rPr lang="en-US" dirty="0">
                    <a:sym typeface="WP Greek Helve"/>
                  </a:rPr>
                  <a:t> collection of numbers, </a:t>
                </a:r>
                <a:r>
                  <a:rPr lang="en-US" sz="3200" dirty="0">
                    <a:solidFill>
                      <a:srgbClr val="C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sym typeface="WP Greek Helve"/>
                  </a:rPr>
                  <a:t>X</a:t>
                </a:r>
                <a:r>
                  <a:rPr lang="en-US" dirty="0">
                    <a:sym typeface="WP Greek Helve"/>
                  </a:rPr>
                  <a:t>, on a ratio scale</a:t>
                </a:r>
                <a:endParaRPr lang="en-US" sz="2800" dirty="0">
                  <a:sym typeface="WP Greek Helve"/>
                </a:endParaRPr>
              </a:p>
              <a:p>
                <a:pPr marL="0" indent="0" algn="ctr">
                  <a:spcBef>
                    <a:spcPts val="1800"/>
                  </a:spcBef>
                  <a:buNone/>
                </a:pPr>
                <a:r>
                  <a:rPr lang="en-US" dirty="0">
                    <a:solidFill>
                      <a:srgbClr val="0000CC"/>
                    </a:solidFill>
                    <a:sym typeface="WP Greek Helve"/>
                  </a:rPr>
                  <a:t>And suppose </a:t>
                </a:r>
                <a:r>
                  <a:rPr lang="en-US" sz="2800" i="1" dirty="0">
                    <a:solidFill>
                      <a:srgbClr val="C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sym typeface="WP Greek Helve"/>
                  </a:rPr>
                  <a:t>x</a:t>
                </a:r>
                <a:r>
                  <a:rPr lang="en-US" dirty="0">
                    <a:solidFill>
                      <a:srgbClr val="0000CC"/>
                    </a:solidFill>
                    <a:sym typeface="WP Greek Helve"/>
                  </a:rPr>
                  <a:t> is a random member of the collection</a:t>
                </a:r>
              </a:p>
              <a:p>
                <a:pPr marL="0" indent="0">
                  <a:spcBef>
                    <a:spcPts val="1200"/>
                  </a:spcBef>
                  <a:buNone/>
                </a:pP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P Greek Helve"/>
                      </a:rPr>
                      <m:t>𝝁</m:t>
                    </m:r>
                  </m:oMath>
                </a14:m>
                <a:r>
                  <a:rPr lang="en-US" dirty="0">
                    <a:sym typeface="WP Greek Helve"/>
                  </a:rPr>
                  <a:t> = mean or average value</a:t>
                </a:r>
              </a:p>
              <a:p>
                <a:pPr marL="0" indent="0">
                  <a:spcBef>
                    <a:spcPts val="1800"/>
                  </a:spcBef>
                  <a:buNone/>
                </a:pPr>
                <a:r>
                  <a:rPr lang="en-US" i="1" dirty="0">
                    <a:solidFill>
                      <a:srgbClr val="C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sym typeface="WP Greek Helve"/>
                  </a:rPr>
                  <a:t>x</a:t>
                </a:r>
                <a:r>
                  <a:rPr lang="en-US" i="1" baseline="-25000" dirty="0">
                    <a:solidFill>
                      <a:srgbClr val="C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sym typeface="WP Greek Helve"/>
                  </a:rPr>
                  <a:t>i</a:t>
                </a:r>
                <a:r>
                  <a:rPr lang="en-US" dirty="0">
                    <a:sym typeface="WP Greek Helve"/>
                  </a:rPr>
                  <a:t> = </a:t>
                </a:r>
                <a:r>
                  <a:rPr lang="en-US" dirty="0" err="1">
                    <a:sym typeface="WP Greek Helve"/>
                  </a:rPr>
                  <a:t>i</a:t>
                </a:r>
                <a:r>
                  <a:rPr lang="en-US" baseline="30000" dirty="0" err="1">
                    <a:sym typeface="WP Greek Helve"/>
                  </a:rPr>
                  <a:t>th</a:t>
                </a:r>
                <a:r>
                  <a:rPr lang="en-US" dirty="0">
                    <a:sym typeface="WP Greek Helve"/>
                  </a:rPr>
                  <a:t> possible value</a:t>
                </a:r>
              </a:p>
              <a:p>
                <a:pPr marL="0" indent="0">
                  <a:spcBef>
                    <a:spcPts val="1800"/>
                  </a:spcBef>
                  <a:buNone/>
                </a:pPr>
                <a:r>
                  <a:rPr lang="en-US" i="1" dirty="0">
                    <a:solidFill>
                      <a:srgbClr val="C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sym typeface="WP Greek Helve"/>
                  </a:rPr>
                  <a:t>p</a:t>
                </a:r>
                <a:r>
                  <a:rPr lang="en-US" i="1" baseline="-25000" dirty="0">
                    <a:solidFill>
                      <a:srgbClr val="C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sym typeface="WP Greek Helve"/>
                  </a:rPr>
                  <a:t>i</a:t>
                </a:r>
                <a:r>
                  <a:rPr lang="en-US" dirty="0">
                    <a:sym typeface="WP Greek Helve"/>
                  </a:rPr>
                  <a:t> = probability that </a:t>
                </a:r>
                <a:r>
                  <a:rPr lang="en-US" sz="2800" i="1" dirty="0">
                    <a:solidFill>
                      <a:srgbClr val="C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sym typeface="WP Greek Helve"/>
                  </a:rPr>
                  <a:t>x</a:t>
                </a:r>
                <a:r>
                  <a:rPr lang="en-US" dirty="0">
                    <a:sym typeface="WP Greek Helve"/>
                  </a:rPr>
                  <a:t> has the value </a:t>
                </a:r>
                <a:r>
                  <a:rPr lang="en-US" i="1" dirty="0">
                    <a:solidFill>
                      <a:srgbClr val="C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sym typeface="WP Greek Helve"/>
                  </a:rPr>
                  <a:t>x</a:t>
                </a:r>
                <a:r>
                  <a:rPr lang="en-US" i="1" baseline="-25000" dirty="0">
                    <a:solidFill>
                      <a:srgbClr val="C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sym typeface="WP Greek Helve"/>
                  </a:rPr>
                  <a:t>i</a:t>
                </a:r>
              </a:p>
              <a:p>
                <a:pPr marL="0" indent="0">
                  <a:spcBef>
                    <a:spcPts val="1800"/>
                  </a:spcBef>
                  <a:buNone/>
                </a:pPr>
                <a:r>
                  <a:rPr lang="en-US" i="1" dirty="0">
                    <a:solidFill>
                      <a:srgbClr val="C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sym typeface="WP Greek Helve"/>
                  </a:rPr>
                  <a:t>Variance</a:t>
                </a:r>
                <a:r>
                  <a:rPr lang="en-US" dirty="0">
                    <a:sym typeface="WP Greek Helve"/>
                  </a:rPr>
                  <a:t> = </a:t>
                </a:r>
              </a:p>
              <a:p>
                <a:pPr marL="0" indent="0">
                  <a:spcBef>
                    <a:spcPts val="1800"/>
                  </a:spcBef>
                  <a:buNone/>
                </a:pP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P Greek Helve"/>
                      </a:rPr>
                      <m:t>𝝈</m:t>
                    </m:r>
                  </m:oMath>
                </a14:m>
                <a:r>
                  <a:rPr lang="en-US" dirty="0">
                    <a:sym typeface="WP Greek Helve"/>
                  </a:rPr>
                  <a:t> =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 smtClean="0">
                            <a:latin typeface="Cambria Math" panose="02040503050406030204" pitchFamily="18" charset="0"/>
                            <a:sym typeface="WP MathExtendedA"/>
                          </a:rPr>
                        </m:ctrlPr>
                      </m:radPr>
                      <m:deg/>
                      <m:e>
                        <m:r>
                          <a:rPr lang="en-US" b="1" i="1" smtClean="0">
                            <a:solidFill>
                              <a:srgbClr val="C00000"/>
                            </a:solidFill>
                            <a:latin typeface="Cambria Math"/>
                            <a:sym typeface="WP MathExtendedA"/>
                          </a:rPr>
                          <m:t>𝑽𝒂𝒓𝒊𝒂𝒏𝒄𝒆</m:t>
                        </m:r>
                      </m:e>
                    </m:ra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33670" y="922351"/>
                <a:ext cx="10315266" cy="4978719"/>
              </a:xfrm>
              <a:blipFill>
                <a:blip r:embed="rId3"/>
                <a:stretch>
                  <a:fillRect l="-946" t="-1591" r="-1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6721" y="77821"/>
            <a:ext cx="10128738" cy="706877"/>
          </a:xfrm>
        </p:spPr>
        <p:txBody>
          <a:bodyPr/>
          <a:lstStyle/>
          <a:p>
            <a:r>
              <a:rPr lang="en-US" sz="3000" dirty="0"/>
              <a:t>Calculations for a Discrete, Random Variable </a:t>
            </a:r>
            <a:r>
              <a:rPr lang="en-US" sz="3600" i="1" dirty="0">
                <a:solidFill>
                  <a:srgbClr val="C00000"/>
                </a:solidFill>
                <a:latin typeface="Cambria Math" panose="02040503050406030204" pitchFamily="18" charset="0"/>
                <a:ea typeface="Cambria Math" panose="02040503050406030204" pitchFamily="18" charset="0"/>
                <a:sym typeface="WP Greek Helve"/>
              </a:rPr>
              <a:t>x</a:t>
            </a:r>
            <a:endParaRPr lang="en-US" sz="3000" i="1" dirty="0">
              <a:solidFill>
                <a:srgbClr val="C0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096000" y="4710700"/>
            <a:ext cx="5184138" cy="1328023"/>
          </a:xfrm>
          <a:prstGeom prst="roundRect">
            <a:avLst/>
          </a:prstGeom>
          <a:solidFill>
            <a:schemeClr val="accent2"/>
          </a:solidFill>
          <a:ln w="38100">
            <a:solidFill>
              <a:srgbClr val="0000CC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 Narrow" panose="020B0606020202030204" pitchFamily="34" charset="0"/>
              </a:rPr>
              <a:t>There are many uses for these calculations when doing statistical analysis of measured data</a:t>
            </a:r>
          </a:p>
        </p:txBody>
      </p:sp>
    </p:spTree>
    <p:extLst>
      <p:ext uri="{BB962C8B-B14F-4D97-AF65-F5344CB8AC3E}">
        <p14:creationId xmlns:p14="http://schemas.microsoft.com/office/powerpoint/2010/main" val="3584333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98751" y="77821"/>
            <a:ext cx="9176464" cy="706877"/>
          </a:xfrm>
        </p:spPr>
        <p:txBody>
          <a:bodyPr/>
          <a:lstStyle/>
          <a:p>
            <a:r>
              <a:rPr lang="en-US" sz="3000" dirty="0"/>
              <a:t>Alternative Calculations for Variance</a:t>
            </a:r>
            <a:endParaRPr lang="en-US" sz="3000" i="1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232170" y="956930"/>
                <a:ext cx="9883642" cy="4944140"/>
              </a:xfrm>
            </p:spPr>
            <p:txBody>
              <a:bodyPr/>
              <a:lstStyle/>
              <a:p>
                <a:pPr marL="0" indent="0" algn="ctr">
                  <a:spcBef>
                    <a:spcPts val="2400"/>
                  </a:spcBef>
                  <a:buNone/>
                </a:pPr>
                <a:r>
                  <a:rPr lang="en-US" dirty="0">
                    <a:sym typeface="WP Greek Helve"/>
                  </a:rPr>
                  <a:t>Suppose you have an </a:t>
                </a:r>
                <a:r>
                  <a:rPr lang="en-US" u="sng" dirty="0">
                    <a:sym typeface="WP Greek Helve"/>
                  </a:rPr>
                  <a:t>ordered</a:t>
                </a:r>
                <a:r>
                  <a:rPr lang="en-US" dirty="0">
                    <a:sym typeface="WP Greek Helve"/>
                  </a:rPr>
                  <a:t> collection of numbers, </a:t>
                </a:r>
                <a:r>
                  <a:rPr lang="en-US" sz="2800" dirty="0">
                    <a:solidFill>
                      <a:srgbClr val="C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sym typeface="WP Greek Helve"/>
                  </a:rPr>
                  <a:t>X</a:t>
                </a:r>
                <a:r>
                  <a:rPr lang="en-US" dirty="0">
                    <a:sym typeface="WP Greek Helve"/>
                  </a:rPr>
                  <a:t>, on a ratio scale</a:t>
                </a:r>
                <a:endParaRPr lang="en-US" sz="2800" dirty="0">
                  <a:sym typeface="WP Greek Helve"/>
                </a:endParaRPr>
              </a:p>
              <a:p>
                <a:pPr marL="0" indent="0" algn="ctr">
                  <a:spcBef>
                    <a:spcPts val="1800"/>
                  </a:spcBef>
                  <a:buNone/>
                </a:pPr>
                <a:r>
                  <a:rPr lang="en-US" dirty="0">
                    <a:solidFill>
                      <a:srgbClr val="0000CC"/>
                    </a:solidFill>
                    <a:sym typeface="WP Greek Helve"/>
                  </a:rPr>
                  <a:t>And suppose </a:t>
                </a:r>
                <a:r>
                  <a:rPr lang="en-US" sz="2800" dirty="0">
                    <a:solidFill>
                      <a:srgbClr val="C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sym typeface="WP Greek Helve"/>
                  </a:rPr>
                  <a:t>N</a:t>
                </a:r>
                <a:r>
                  <a:rPr lang="en-US" dirty="0">
                    <a:solidFill>
                      <a:srgbClr val="0000CC"/>
                    </a:solidFill>
                    <a:sym typeface="WP Greek Helve"/>
                  </a:rPr>
                  <a:t> is the </a:t>
                </a:r>
                <a:r>
                  <a:rPr lang="en-US" dirty="0">
                    <a:solidFill>
                      <a:srgbClr val="C00000"/>
                    </a:solidFill>
                    <a:sym typeface="WP Greek Helve"/>
                  </a:rPr>
                  <a:t>number of</a:t>
                </a:r>
                <a:r>
                  <a:rPr lang="en-US" dirty="0">
                    <a:solidFill>
                      <a:srgbClr val="0000CC"/>
                    </a:solidFill>
                    <a:sym typeface="WP Greek Helve"/>
                  </a:rPr>
                  <a:t> </a:t>
                </a:r>
                <a:r>
                  <a:rPr lang="en-US" dirty="0">
                    <a:solidFill>
                      <a:srgbClr val="C00000"/>
                    </a:solidFill>
                    <a:sym typeface="WP Greek Helve"/>
                  </a:rPr>
                  <a:t>members</a:t>
                </a:r>
                <a:r>
                  <a:rPr lang="en-US" dirty="0">
                    <a:solidFill>
                      <a:srgbClr val="0000CC"/>
                    </a:solidFill>
                    <a:sym typeface="WP Greek Helve"/>
                  </a:rPr>
                  <a:t> (the size) of the collection</a:t>
                </a:r>
              </a:p>
              <a:p>
                <a:pPr marL="0" indent="0">
                  <a:spcBef>
                    <a:spcPts val="1200"/>
                  </a:spcBef>
                  <a:buNone/>
                </a:pP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P Greek Helve"/>
                      </a:rPr>
                      <m:t>𝝁</m:t>
                    </m:r>
                  </m:oMath>
                </a14:m>
                <a:r>
                  <a:rPr lang="en-US" dirty="0">
                    <a:sym typeface="WP Greek Helve"/>
                  </a:rPr>
                  <a:t> = mean or average value</a:t>
                </a:r>
              </a:p>
              <a:p>
                <a:pPr marL="0" indent="0">
                  <a:spcBef>
                    <a:spcPts val="1800"/>
                  </a:spcBef>
                  <a:buNone/>
                </a:pPr>
                <a:r>
                  <a:rPr lang="en-US" sz="2800" i="1" dirty="0">
                    <a:solidFill>
                      <a:srgbClr val="C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sym typeface="WP Greek Helve"/>
                  </a:rPr>
                  <a:t>x</a:t>
                </a:r>
                <a:r>
                  <a:rPr lang="en-US" sz="2800" i="1" baseline="-25000" dirty="0">
                    <a:solidFill>
                      <a:srgbClr val="C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sym typeface="WP Greek Helve"/>
                  </a:rPr>
                  <a:t>i</a:t>
                </a:r>
                <a:r>
                  <a:rPr lang="en-US" dirty="0">
                    <a:sym typeface="WP Greek Helve"/>
                  </a:rPr>
                  <a:t> = </a:t>
                </a:r>
                <a:r>
                  <a:rPr lang="en-US" dirty="0" err="1">
                    <a:sym typeface="WP Greek Helve"/>
                  </a:rPr>
                  <a:t>i</a:t>
                </a:r>
                <a:r>
                  <a:rPr lang="en-US" baseline="30000" dirty="0" err="1">
                    <a:sym typeface="WP Greek Helve"/>
                  </a:rPr>
                  <a:t>th</a:t>
                </a:r>
                <a:r>
                  <a:rPr lang="en-US" dirty="0">
                    <a:sym typeface="WP Greek Helve"/>
                  </a:rPr>
                  <a:t> value</a:t>
                </a:r>
              </a:p>
              <a:p>
                <a:pPr marL="0" indent="0">
                  <a:buNone/>
                </a:pPr>
                <a:r>
                  <a:rPr lang="en-US" i="1" dirty="0">
                    <a:solidFill>
                      <a:srgbClr val="C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sym typeface="WP Greek Helve"/>
                  </a:rPr>
                  <a:t>Variance</a:t>
                </a:r>
                <a:r>
                  <a:rPr lang="en-US" dirty="0">
                    <a:sym typeface="WP Greek Helve"/>
                  </a:rPr>
                  <a:t> = </a:t>
                </a:r>
              </a:p>
              <a:p>
                <a:pPr marL="0" indent="0">
                  <a:buNone/>
                </a:pPr>
                <a:r>
                  <a:rPr lang="en-US" altLang="en-US" sz="2800" dirty="0">
                    <a:solidFill>
                      <a:srgbClr val="C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                       N</a:t>
                </a:r>
              </a:p>
              <a:p>
                <a:pPr marL="0" indent="0">
                  <a:spcBef>
                    <a:spcPts val="1800"/>
                  </a:spcBef>
                  <a:buNone/>
                </a:pP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P Greek Helve"/>
                      </a:rPr>
                      <m:t>𝝈</m:t>
                    </m:r>
                  </m:oMath>
                </a14:m>
                <a:r>
                  <a:rPr lang="en-US" dirty="0">
                    <a:sym typeface="WP Greek Helve"/>
                  </a:rPr>
                  <a:t> =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 smtClean="0">
                            <a:latin typeface="Cambria Math" panose="02040503050406030204" pitchFamily="18" charset="0"/>
                            <a:sym typeface="WP MathExtendedA"/>
                          </a:rPr>
                        </m:ctrlPr>
                      </m:radPr>
                      <m:deg/>
                      <m:e>
                        <m:r>
                          <a:rPr lang="en-US" b="1" i="1" smtClean="0">
                            <a:solidFill>
                              <a:srgbClr val="C00000"/>
                            </a:solidFill>
                            <a:latin typeface="Cambria Math"/>
                            <a:sym typeface="WP MathExtendedA"/>
                          </a:rPr>
                          <m:t>𝑽𝒂𝒓𝒊𝒂𝒏𝒄𝒆</m:t>
                        </m:r>
                      </m:e>
                    </m:ra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32170" y="956930"/>
                <a:ext cx="9883642" cy="4944140"/>
              </a:xfrm>
              <a:blipFill>
                <a:blip r:embed="rId2"/>
                <a:stretch>
                  <a:fillRect l="-1234" t="-1356" r="-5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05D9026A-6FD9-4FC8-8E05-BA3F82710322}"/>
              </a:ext>
            </a:extLst>
          </p:cNvPr>
          <p:cNvSpPr txBox="1"/>
          <p:nvPr/>
        </p:nvSpPr>
        <p:spPr>
          <a:xfrm>
            <a:off x="5136542" y="3755802"/>
            <a:ext cx="5979270" cy="2145268"/>
          </a:xfrm>
          <a:prstGeom prst="roundRect">
            <a:avLst/>
          </a:prstGeom>
          <a:solidFill>
            <a:schemeClr val="accent2"/>
          </a:solidFill>
          <a:ln w="38100">
            <a:solidFill>
              <a:srgbClr val="0000CC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 Narrow" panose="020B0606020202030204" pitchFamily="34" charset="0"/>
              </a:rPr>
              <a:t>For some data sets, this formula for variance may experience overflow, underflow or other calculation instabilities due to the sums of squares required.  See “Algorithms for calculating variance” on Wikipedia.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DF32974-057D-431D-9FA3-4C4C087A2E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7369" y="3911805"/>
            <a:ext cx="1457143" cy="7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951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DJF.DJFCO-2010\AppData\Local\Microsoft\Windows\INetCache\IE\6TT0MI8F\question_1[1]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9367" y="1642729"/>
            <a:ext cx="4398335" cy="4398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Any Questions?</a:t>
            </a:r>
          </a:p>
        </p:txBody>
      </p:sp>
    </p:spTree>
    <p:extLst>
      <p:ext uri="{BB962C8B-B14F-4D97-AF65-F5344CB8AC3E}">
        <p14:creationId xmlns:p14="http://schemas.microsoft.com/office/powerpoint/2010/main" val="3422380704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8C3E6B-1C3B-42CF-9649-737F339A1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Software Engineering Management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6C53674-2A30-4BF1-B3EF-AE779539FCF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760428" y="739471"/>
            <a:ext cx="6868602" cy="5629524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1E224180-A176-4390-9E3A-93DBB7D92BD6}"/>
              </a:ext>
            </a:extLst>
          </p:cNvPr>
          <p:cNvSpPr/>
          <p:nvPr/>
        </p:nvSpPr>
        <p:spPr bwMode="auto">
          <a:xfrm>
            <a:off x="5651722" y="2358556"/>
            <a:ext cx="1070775" cy="747423"/>
          </a:xfrm>
          <a:prstGeom prst="ellipse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9216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2114550" y="2012951"/>
            <a:ext cx="8185150" cy="1884363"/>
          </a:xfrm>
          <a:noFill/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marL="285750" indent="-285750" algn="ctr" eaLnBrk="1" hangingPunct="1">
              <a:lnSpc>
                <a:spcPct val="90000"/>
              </a:lnSpc>
              <a:buNone/>
            </a:pPr>
            <a:r>
              <a:rPr lang="en-US" sz="4800" dirty="0"/>
              <a:t>End of</a:t>
            </a:r>
          </a:p>
          <a:p>
            <a:pPr marL="285750" indent="-285750" algn="ctr" eaLnBrk="1" hangingPunct="1">
              <a:lnSpc>
                <a:spcPct val="90000"/>
              </a:lnSpc>
              <a:buNone/>
            </a:pPr>
            <a:r>
              <a:rPr lang="en-US" sz="4800" dirty="0"/>
              <a:t>Lecture</a:t>
            </a:r>
          </a:p>
        </p:txBody>
      </p:sp>
    </p:spTree>
    <p:extLst>
      <p:ext uri="{BB962C8B-B14F-4D97-AF65-F5344CB8AC3E}">
        <p14:creationId xmlns:p14="http://schemas.microsoft.com/office/powerpoint/2010/main" val="3563065004"/>
      </p:ext>
    </p:extLst>
  </p:cSld>
  <p:clrMapOvr>
    <a:masterClrMapping/>
  </p:clrMapOvr>
  <p:transition/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3D9629-9D0B-436F-8F27-01F9AA4ECC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4122" y="0"/>
            <a:ext cx="9183756" cy="887896"/>
          </a:xfrm>
        </p:spPr>
        <p:txBody>
          <a:bodyPr/>
          <a:lstStyle/>
          <a:p>
            <a:r>
              <a:rPr lang="en-US" dirty="0"/>
              <a:t>References</a:t>
            </a:r>
            <a:br>
              <a:rPr lang="en-US" dirty="0"/>
            </a:br>
            <a:r>
              <a:rPr lang="en-US" dirty="0"/>
              <a:t>Part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BBF967-0A0D-4407-8C51-CF228FDC15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9278" y="887896"/>
            <a:ext cx="9977240" cy="5671930"/>
          </a:xfrm>
        </p:spPr>
        <p:txBody>
          <a:bodyPr/>
          <a:lstStyle/>
          <a:p>
            <a:pPr marL="0" indent="0">
              <a:spcBef>
                <a:spcPts val="1200"/>
              </a:spcBef>
              <a:buNone/>
            </a:pPr>
            <a:r>
              <a:rPr lang="en-US" sz="2000" dirty="0"/>
              <a:t>Bourque, P. and R.E. Fairley, eds., </a:t>
            </a:r>
            <a:r>
              <a:rPr lang="en-US" sz="2000" b="0" i="1" dirty="0">
                <a:solidFill>
                  <a:srgbClr val="0000CC"/>
                </a:solidFill>
              </a:rPr>
              <a:t>Guide to the Software Engineering Body of Knowledge, Version 3.0</a:t>
            </a:r>
            <a:r>
              <a:rPr lang="en-US" sz="2000" b="0" dirty="0"/>
              <a:t>, IEEE Computer Society Press, 2014. ISBN 978-0769551661. Available in PDF format (free) at  www.swebok.org. 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en-US" altLang="en-US" sz="2000" dirty="0"/>
              <a:t>Crosby, Philip, </a:t>
            </a:r>
            <a:r>
              <a:rPr lang="en-US" sz="2000" b="0" i="1" dirty="0">
                <a:solidFill>
                  <a:srgbClr val="0000CC"/>
                </a:solidFill>
              </a:rPr>
              <a:t>Quality is Free</a:t>
            </a:r>
            <a:r>
              <a:rPr lang="en-US" sz="2000" b="0" dirty="0"/>
              <a:t>. New York: McGraw-Hill, 1979. ISBN 0-07-014512-1.</a:t>
            </a:r>
            <a:endParaRPr lang="en-US" altLang="en-US" sz="2000" dirty="0"/>
          </a:p>
          <a:p>
            <a:pPr marL="0" indent="0">
              <a:spcBef>
                <a:spcPts val="1200"/>
              </a:spcBef>
              <a:buNone/>
            </a:pPr>
            <a:r>
              <a:rPr lang="en-US" sz="2000" dirty="0"/>
              <a:t>Fenton, Norman and James </a:t>
            </a:r>
            <a:r>
              <a:rPr lang="en-US" sz="2000" dirty="0" err="1"/>
              <a:t>Bieman</a:t>
            </a:r>
            <a:r>
              <a:rPr lang="en-US" sz="2000" b="0" dirty="0"/>
              <a:t>, </a:t>
            </a:r>
            <a:r>
              <a:rPr lang="en-US" sz="2000" b="0" i="1" dirty="0">
                <a:solidFill>
                  <a:srgbClr val="0000CC"/>
                </a:solidFill>
              </a:rPr>
              <a:t>Software Metrics: A Rigorous and Practical Approach, Third Edition</a:t>
            </a:r>
            <a:r>
              <a:rPr lang="en-US" sz="2000" b="0" dirty="0"/>
              <a:t>, Chapman and Hall, 2014. ISBN 978-1439838228.</a:t>
            </a:r>
          </a:p>
          <a:p>
            <a:pPr marL="0" indent="0">
              <a:buNone/>
            </a:pPr>
            <a:r>
              <a:rPr lang="en-US" altLang="en-US" sz="2000" dirty="0" err="1"/>
              <a:t>Juran</a:t>
            </a:r>
            <a:r>
              <a:rPr lang="en-US" altLang="en-US" sz="2000" dirty="0"/>
              <a:t>, Joseph M., </a:t>
            </a:r>
            <a:r>
              <a:rPr lang="en-US" sz="2000" b="0" i="1" dirty="0" err="1"/>
              <a:t>Juran</a:t>
            </a:r>
            <a:r>
              <a:rPr lang="en-US" sz="2000" b="0" i="1" dirty="0"/>
              <a:t> on Quality by Design: The New Steps for Planning Quality into Goods and Services</a:t>
            </a:r>
            <a:r>
              <a:rPr lang="en-US" sz="2000" b="0" dirty="0"/>
              <a:t>. Free Press, 1992. </a:t>
            </a:r>
            <a:r>
              <a:rPr lang="en-US" sz="2000" dirty="0"/>
              <a:t>ISBN-13:</a:t>
            </a:r>
            <a:r>
              <a:rPr lang="en-US" sz="2000" b="0" dirty="0"/>
              <a:t> 978-0029166833.</a:t>
            </a:r>
            <a:endParaRPr lang="en-US" altLang="en-US" sz="2000" dirty="0"/>
          </a:p>
          <a:p>
            <a:pPr marL="0" indent="0">
              <a:spcBef>
                <a:spcPts val="1200"/>
              </a:spcBef>
              <a:buNone/>
            </a:pPr>
            <a:r>
              <a:rPr lang="en-US" sz="2000" dirty="0"/>
              <a:t>Project Management Institute, </a:t>
            </a:r>
            <a:r>
              <a:rPr lang="en-US" sz="2000" b="0" i="1" dirty="0">
                <a:solidFill>
                  <a:srgbClr val="0000CC"/>
                </a:solidFill>
              </a:rPr>
              <a:t>SWX – The Software Extension to the PMBOK Guide Fifth Edition</a:t>
            </a:r>
            <a:r>
              <a:rPr lang="en-US" sz="2000" b="0" i="1" dirty="0"/>
              <a:t>, Project Management Institute, 2013. ISBN 978-1628250138.  </a:t>
            </a:r>
            <a:endParaRPr lang="en-US" altLang="en-US" dirty="0"/>
          </a:p>
          <a:p>
            <a:pPr marL="0" indent="0">
              <a:spcBef>
                <a:spcPts val="1200"/>
              </a:spcBef>
              <a:buNone/>
            </a:pPr>
            <a:r>
              <a:rPr lang="en-US" sz="2000" dirty="0"/>
              <a:t>Weinberg, Gerald M.,  </a:t>
            </a:r>
            <a:r>
              <a:rPr lang="en-US" sz="2000" b="0" i="1" dirty="0">
                <a:solidFill>
                  <a:srgbClr val="0000CC"/>
                </a:solidFill>
              </a:rPr>
              <a:t>Quality Software Management, Volume 1, Systems Thinking</a:t>
            </a:r>
            <a:r>
              <a:rPr lang="en-US" sz="2000" b="0" dirty="0"/>
              <a:t>, Dorset House, New York, 1992.  ISBN: 0-932633-22-6</a:t>
            </a:r>
            <a:r>
              <a:rPr lang="en-US" sz="1800" b="0" dirty="0"/>
              <a:t>.</a:t>
            </a:r>
            <a:endParaRPr lang="en-US" altLang="en-US" sz="2000" dirty="0"/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682909013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3D9629-9D0B-436F-8F27-01F9AA4ECC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1896" y="172278"/>
            <a:ext cx="7348330" cy="1020418"/>
          </a:xfrm>
        </p:spPr>
        <p:txBody>
          <a:bodyPr/>
          <a:lstStyle/>
          <a:p>
            <a:r>
              <a:rPr lang="en-US" dirty="0"/>
              <a:t>References</a:t>
            </a:r>
            <a:br>
              <a:rPr lang="en-US" dirty="0"/>
            </a:br>
            <a:r>
              <a:rPr lang="en-US" dirty="0"/>
              <a:t>Part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BBF967-0A0D-4407-8C51-CF228FDC15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522" y="1676400"/>
            <a:ext cx="9977240" cy="4419600"/>
          </a:xfrm>
        </p:spPr>
        <p:txBody>
          <a:bodyPr/>
          <a:lstStyle/>
          <a:p>
            <a:pPr marL="0" indent="0">
              <a:spcBef>
                <a:spcPts val="1200"/>
              </a:spcBef>
              <a:buNone/>
            </a:pPr>
            <a:r>
              <a:rPr lang="en-US" dirty="0"/>
              <a:t>Devore, Jay, N. Farnum, and J. Doi, </a:t>
            </a:r>
            <a:r>
              <a:rPr lang="en-US" b="0" i="1" dirty="0">
                <a:solidFill>
                  <a:srgbClr val="0000CC"/>
                </a:solidFill>
              </a:rPr>
              <a:t>Applied Statistics for Engineers and Scientists, 3</a:t>
            </a:r>
            <a:r>
              <a:rPr lang="en-US" b="0" i="1" baseline="30000" dirty="0">
                <a:solidFill>
                  <a:srgbClr val="0000CC"/>
                </a:solidFill>
              </a:rPr>
              <a:t>nd</a:t>
            </a:r>
            <a:r>
              <a:rPr lang="en-US" b="0" i="1" dirty="0">
                <a:solidFill>
                  <a:srgbClr val="0000CC"/>
                </a:solidFill>
              </a:rPr>
              <a:t> Edition</a:t>
            </a:r>
            <a:r>
              <a:rPr lang="en-US" dirty="0"/>
              <a:t>, </a:t>
            </a:r>
            <a:r>
              <a:rPr lang="en-US" b="0" dirty="0"/>
              <a:t>Thompson, 2013.  ISBN 978-1133111368. 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en-US" dirty="0"/>
              <a:t>Fenton, Norman and James </a:t>
            </a:r>
            <a:r>
              <a:rPr lang="en-US" dirty="0" err="1"/>
              <a:t>Bieman</a:t>
            </a:r>
            <a:r>
              <a:rPr lang="en-US" dirty="0"/>
              <a:t>, </a:t>
            </a:r>
            <a:r>
              <a:rPr lang="en-US" b="0" i="1" dirty="0">
                <a:solidFill>
                  <a:srgbClr val="0000CC"/>
                </a:solidFill>
              </a:rPr>
              <a:t>Software Metrics: A Rigorous and Practical Approach, Third Edition</a:t>
            </a:r>
            <a:r>
              <a:rPr lang="en-US" b="0" dirty="0"/>
              <a:t>, Chapman and Hall, 2014. ISBN 978-1439838228.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en-US" dirty="0"/>
              <a:t>Stevens, S. S., </a:t>
            </a:r>
            <a:r>
              <a:rPr lang="en-US" b="0" i="1" dirty="0"/>
              <a:t>"On the Theory of Scales of Measurement". </a:t>
            </a:r>
            <a:r>
              <a:rPr lang="en-US" b="0" i="1" dirty="0">
                <a:solidFill>
                  <a:srgbClr val="0000CC"/>
                </a:solidFill>
              </a:rPr>
              <a:t>Science </a:t>
            </a:r>
            <a:r>
              <a:rPr lang="en-US" b="0" dirty="0"/>
              <a:t>(7 June 1946). 103 (2684): 677–680</a:t>
            </a:r>
            <a:r>
              <a:rPr lang="en-US" b="0" i="1" dirty="0"/>
              <a:t>.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28271020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44C515-5D30-466A-8689-FEDC6EA05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Software Quality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E0D864-51AB-481B-9948-A5854DBD75D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712720" y="652899"/>
            <a:ext cx="6766560" cy="5552201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C54AD068-10DD-46AC-94B2-1CFF588D054F}"/>
              </a:ext>
            </a:extLst>
          </p:cNvPr>
          <p:cNvSpPr/>
          <p:nvPr/>
        </p:nvSpPr>
        <p:spPr bwMode="auto">
          <a:xfrm>
            <a:off x="4540619" y="2464881"/>
            <a:ext cx="1555381" cy="747423"/>
          </a:xfrm>
          <a:prstGeom prst="ellipse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FBF81E4-E186-4FDD-ACBC-758F6B6D34D2}"/>
              </a:ext>
            </a:extLst>
          </p:cNvPr>
          <p:cNvSpPr/>
          <p:nvPr/>
        </p:nvSpPr>
        <p:spPr bwMode="auto">
          <a:xfrm>
            <a:off x="4540618" y="3271985"/>
            <a:ext cx="1301973" cy="747423"/>
          </a:xfrm>
          <a:prstGeom prst="ellipse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340DD6B-5638-4430-8A03-A3BF793428E8}"/>
              </a:ext>
            </a:extLst>
          </p:cNvPr>
          <p:cNvSpPr/>
          <p:nvPr/>
        </p:nvSpPr>
        <p:spPr bwMode="auto">
          <a:xfrm>
            <a:off x="6278880" y="2464881"/>
            <a:ext cx="1555381" cy="747423"/>
          </a:xfrm>
          <a:prstGeom prst="ellipse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3E065A3-4DC4-45FB-AC93-1E8985830F3F}"/>
              </a:ext>
            </a:extLst>
          </p:cNvPr>
          <p:cNvSpPr/>
          <p:nvPr/>
        </p:nvSpPr>
        <p:spPr bwMode="auto">
          <a:xfrm>
            <a:off x="6234578" y="4834169"/>
            <a:ext cx="1555381" cy="747423"/>
          </a:xfrm>
          <a:prstGeom prst="ellipse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3113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76246" y="152401"/>
            <a:ext cx="5459347" cy="913498"/>
          </a:xfrm>
        </p:spPr>
        <p:txBody>
          <a:bodyPr/>
          <a:lstStyle/>
          <a:p>
            <a:r>
              <a:rPr lang="en-US" dirty="0"/>
              <a:t>What Do We Mean by Quality?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0659" y="1401219"/>
            <a:ext cx="6214982" cy="4661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305236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xfrm>
            <a:off x="2895600" y="113624"/>
            <a:ext cx="6858000" cy="681742"/>
          </a:xfrm>
          <a:noFill/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sz="4000" dirty="0"/>
              <a:t>Dennis J. Frailey</a:t>
            </a:r>
            <a:br>
              <a:rPr lang="en-US" sz="2000" dirty="0"/>
            </a:br>
            <a:r>
              <a:rPr lang="en-US" sz="2000" dirty="0"/>
              <a:t>Retired Principal Fellow - Raytheon Company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71650" y="1476376"/>
            <a:ext cx="8737324" cy="4448175"/>
          </a:xfrm>
          <a:noFill/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marL="285750" indent="-285750" algn="ctr" eaLnBrk="1" hangingPunct="1">
              <a:lnSpc>
                <a:spcPct val="80000"/>
              </a:lnSpc>
              <a:buNone/>
            </a:pPr>
            <a:r>
              <a:rPr lang="en-US" dirty="0"/>
              <a:t>PhD Purdue, 1971, Computer Science</a:t>
            </a:r>
          </a:p>
          <a:p>
            <a:pPr marL="285750" indent="-285750" algn="ctr" eaLnBrk="1" hangingPunct="1">
              <a:lnSpc>
                <a:spcPct val="80000"/>
              </a:lnSpc>
              <a:buNone/>
            </a:pPr>
            <a:r>
              <a:rPr lang="en-US" dirty="0"/>
              <a:t>Assistant Professor, SMU, 1970-75</a:t>
            </a:r>
          </a:p>
          <a:p>
            <a:pPr marL="285750" indent="-285750" algn="ctr" eaLnBrk="1" hangingPunct="1">
              <a:lnSpc>
                <a:spcPct val="80000"/>
              </a:lnSpc>
              <a:buNone/>
            </a:pPr>
            <a:r>
              <a:rPr lang="en-US" dirty="0"/>
              <a:t>Associate Professor, SMU, 1975-77</a:t>
            </a:r>
          </a:p>
          <a:p>
            <a:pPr marL="285750" indent="-285750" algn="ctr" eaLnBrk="1" hangingPunct="1">
              <a:lnSpc>
                <a:spcPct val="80000"/>
              </a:lnSpc>
              <a:buNone/>
            </a:pPr>
            <a:r>
              <a:rPr lang="en-US" dirty="0"/>
              <a:t>(various titles), Texas Instruments, 1974-1997;</a:t>
            </a:r>
          </a:p>
          <a:p>
            <a:pPr marL="285750" indent="-285750" algn="ctr" eaLnBrk="1" hangingPunct="1">
              <a:lnSpc>
                <a:spcPct val="80000"/>
              </a:lnSpc>
              <a:buNone/>
            </a:pPr>
            <a:r>
              <a:rPr lang="en-US" dirty="0"/>
              <a:t>Raytheon Co. 1997-2010</a:t>
            </a:r>
          </a:p>
          <a:p>
            <a:pPr marL="285750" indent="-285750" algn="ctr" eaLnBrk="1" hangingPunct="1">
              <a:lnSpc>
                <a:spcPct val="80000"/>
              </a:lnSpc>
              <a:buNone/>
            </a:pPr>
            <a:r>
              <a:rPr lang="en-US" dirty="0"/>
              <a:t>Adjunct Associate Professor, UT Austin, 1981-86</a:t>
            </a:r>
          </a:p>
          <a:p>
            <a:pPr marL="285750" indent="-285750" algn="ctr" eaLnBrk="1" hangingPunct="1">
              <a:lnSpc>
                <a:spcPct val="80000"/>
              </a:lnSpc>
              <a:buNone/>
            </a:pPr>
            <a:r>
              <a:rPr lang="en-US" dirty="0"/>
              <a:t>Adjunct Professor, SMU, 1987-2019</a:t>
            </a:r>
          </a:p>
          <a:p>
            <a:pPr marL="285750" indent="-285750" algn="ctr" eaLnBrk="1" hangingPunct="1">
              <a:lnSpc>
                <a:spcPct val="80000"/>
              </a:lnSpc>
              <a:buNone/>
            </a:pPr>
            <a:r>
              <a:rPr lang="en-US" dirty="0"/>
              <a:t>Adjunct Professor, UT Arlington, 2014-present</a:t>
            </a:r>
          </a:p>
          <a:p>
            <a:pPr marL="285750" indent="-285750" algn="ctr" eaLnBrk="1" hangingPunct="1">
              <a:lnSpc>
                <a:spcPct val="80000"/>
              </a:lnSpc>
              <a:buNone/>
            </a:pPr>
            <a:r>
              <a:rPr lang="en-US" dirty="0"/>
              <a:t>-----</a:t>
            </a:r>
          </a:p>
          <a:p>
            <a:pPr marL="285750" indent="-285750" algn="ctr" eaLnBrk="1" hangingPunct="1">
              <a:lnSpc>
                <a:spcPct val="80000"/>
              </a:lnSpc>
              <a:buNone/>
            </a:pPr>
            <a:r>
              <a:rPr lang="en-US" dirty="0"/>
              <a:t>Areas of specialty: software development process, software project management, software quality engineering, software metrics, compiler design, operating system design, real-time system design, computer architecture</a:t>
            </a:r>
          </a:p>
        </p:txBody>
      </p:sp>
    </p:spTree>
    <p:extLst>
      <p:ext uri="{BB962C8B-B14F-4D97-AF65-F5344CB8AC3E}">
        <p14:creationId xmlns:p14="http://schemas.microsoft.com/office/powerpoint/2010/main" val="996408513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Concepts of Quality for Products</a:t>
            </a:r>
          </a:p>
        </p:txBody>
      </p:sp>
      <p:sp>
        <p:nvSpPr>
          <p:cNvPr id="133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94726" y="1519016"/>
            <a:ext cx="8202547" cy="3636962"/>
          </a:xfrm>
        </p:spPr>
        <p:txBody>
          <a:bodyPr/>
          <a:lstStyle/>
          <a:p>
            <a:pPr algn="ctr">
              <a:buFont typeface="Wingdings" pitchFamily="2" charset="2"/>
              <a:buNone/>
            </a:pPr>
            <a:r>
              <a:rPr lang="en-US" altLang="en-US" dirty="0"/>
              <a:t>“Quality is </a:t>
            </a:r>
            <a:r>
              <a:rPr lang="en-US" altLang="en-US" i="1" dirty="0">
                <a:solidFill>
                  <a:srgbClr val="0000CC"/>
                </a:solidFill>
              </a:rPr>
              <a:t>conformance to requirements</a:t>
            </a:r>
            <a:r>
              <a:rPr lang="en-US" altLang="en-US" dirty="0"/>
              <a:t>”</a:t>
            </a:r>
          </a:p>
          <a:p>
            <a:pPr algn="ctr">
              <a:buFont typeface="Wingdings" pitchFamily="2" charset="2"/>
              <a:buNone/>
            </a:pPr>
            <a:r>
              <a:rPr lang="en-US" altLang="en-US" dirty="0">
                <a:solidFill>
                  <a:schemeClr val="tx2"/>
                </a:solidFill>
              </a:rPr>
              <a:t>Crosby</a:t>
            </a:r>
          </a:p>
          <a:p>
            <a:pPr algn="ctr">
              <a:buFont typeface="Wingdings" pitchFamily="2" charset="2"/>
              <a:buNone/>
            </a:pPr>
            <a:endParaRPr lang="en-US" altLang="en-US" dirty="0"/>
          </a:p>
          <a:p>
            <a:pPr algn="ctr">
              <a:buFont typeface="Wingdings" pitchFamily="2" charset="2"/>
              <a:buNone/>
            </a:pPr>
            <a:r>
              <a:rPr lang="en-US" altLang="en-US" dirty="0"/>
              <a:t>“Quality is </a:t>
            </a:r>
            <a:r>
              <a:rPr lang="en-US" altLang="en-US" i="1" dirty="0">
                <a:solidFill>
                  <a:srgbClr val="0000CC"/>
                </a:solidFill>
              </a:rPr>
              <a:t>fitness for intended use</a:t>
            </a:r>
            <a:r>
              <a:rPr lang="en-US" altLang="en-US" dirty="0"/>
              <a:t>”</a:t>
            </a:r>
            <a:endParaRPr lang="en-US" altLang="en-US" sz="2800" dirty="0"/>
          </a:p>
          <a:p>
            <a:pPr algn="ctr">
              <a:buFont typeface="Wingdings" pitchFamily="2" charset="2"/>
              <a:buNone/>
            </a:pPr>
            <a:r>
              <a:rPr lang="en-US" altLang="en-US" dirty="0" err="1">
                <a:solidFill>
                  <a:schemeClr val="tx2"/>
                </a:solidFill>
              </a:rPr>
              <a:t>Juran</a:t>
            </a:r>
            <a:r>
              <a:rPr lang="en-US" altLang="en-US" dirty="0">
                <a:solidFill>
                  <a:schemeClr val="tx2"/>
                </a:solidFill>
              </a:rPr>
              <a:t> </a:t>
            </a:r>
          </a:p>
          <a:p>
            <a:pPr algn="ctr">
              <a:buFont typeface="Wingdings" pitchFamily="2" charset="2"/>
              <a:buNone/>
            </a:pPr>
            <a:endParaRPr lang="en-US" altLang="en-US" sz="1800" dirty="0"/>
          </a:p>
          <a:p>
            <a:pPr algn="ctr">
              <a:buFont typeface="Wingdings" pitchFamily="2" charset="2"/>
              <a:buNone/>
            </a:pPr>
            <a:r>
              <a:rPr lang="en-US" altLang="en-US" dirty="0"/>
              <a:t>“Quality is </a:t>
            </a:r>
            <a:r>
              <a:rPr lang="en-US" altLang="en-US" i="1" dirty="0">
                <a:solidFill>
                  <a:srgbClr val="0000CC"/>
                </a:solidFill>
              </a:rPr>
              <a:t>value to someone</a:t>
            </a:r>
            <a:r>
              <a:rPr lang="en-US" altLang="en-US" dirty="0"/>
              <a:t>”</a:t>
            </a:r>
          </a:p>
          <a:p>
            <a:pPr algn="ctr">
              <a:buFont typeface="Wingdings" pitchFamily="2" charset="2"/>
              <a:buNone/>
            </a:pPr>
            <a:r>
              <a:rPr lang="en-US" altLang="en-US" dirty="0">
                <a:solidFill>
                  <a:schemeClr val="tx2"/>
                </a:solidFill>
              </a:rPr>
              <a:t>Weinberg</a:t>
            </a:r>
          </a:p>
        </p:txBody>
      </p:sp>
    </p:spTree>
    <p:extLst>
      <p:ext uri="{BB962C8B-B14F-4D97-AF65-F5344CB8AC3E}">
        <p14:creationId xmlns:p14="http://schemas.microsoft.com/office/powerpoint/2010/main" val="322133185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2"/>
          <p:cNvSpPr>
            <a:spLocks noGrp="1" noChangeArrowheads="1"/>
          </p:cNvSpPr>
          <p:nvPr>
            <p:ph type="title"/>
          </p:nvPr>
        </p:nvSpPr>
        <p:spPr>
          <a:xfrm>
            <a:off x="872067" y="0"/>
            <a:ext cx="10856107" cy="1187450"/>
          </a:xfrm>
        </p:spPr>
        <p:txBody>
          <a:bodyPr/>
          <a:lstStyle/>
          <a:p>
            <a:r>
              <a:rPr lang="en-US" altLang="en-US" dirty="0"/>
              <a:t>“Quality is</a:t>
            </a:r>
            <a:br>
              <a:rPr lang="en-US" altLang="en-US" dirty="0"/>
            </a:br>
            <a:r>
              <a:rPr lang="en-US" altLang="en-US" dirty="0"/>
              <a:t>Conformance to Requirements”</a:t>
            </a:r>
          </a:p>
        </p:txBody>
      </p:sp>
      <p:sp>
        <p:nvSpPr>
          <p:cNvPr id="135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93306" y="1376157"/>
            <a:ext cx="10290312" cy="2417356"/>
          </a:xfrm>
        </p:spPr>
        <p:txBody>
          <a:bodyPr/>
          <a:lstStyle/>
          <a:p>
            <a:r>
              <a:rPr lang="en-US" altLang="en-US" dirty="0"/>
              <a:t>If </a:t>
            </a:r>
            <a:r>
              <a:rPr lang="en-US" altLang="en-US" i="1" dirty="0">
                <a:solidFill>
                  <a:srgbClr val="0000CC"/>
                </a:solidFill>
              </a:rPr>
              <a:t>testable requirements</a:t>
            </a:r>
            <a:r>
              <a:rPr lang="en-US" altLang="en-US" dirty="0"/>
              <a:t> can be established, then it is possible to decide </a:t>
            </a:r>
            <a:r>
              <a:rPr lang="en-US" altLang="en-US" i="1" u="sng" dirty="0">
                <a:solidFill>
                  <a:srgbClr val="006600"/>
                </a:solidFill>
              </a:rPr>
              <a:t>whether the product satisfies the requirements</a:t>
            </a:r>
            <a:r>
              <a:rPr lang="en-US" altLang="en-US" dirty="0"/>
              <a:t> – </a:t>
            </a:r>
            <a:r>
              <a:rPr lang="en-US" altLang="en-US" dirty="0">
                <a:solidFill>
                  <a:srgbClr val="C00000"/>
                </a:solidFill>
              </a:rPr>
              <a:t>by testing it</a:t>
            </a:r>
            <a:r>
              <a:rPr lang="en-US" altLang="en-US" dirty="0"/>
              <a:t>.</a:t>
            </a:r>
          </a:p>
          <a:p>
            <a:pPr>
              <a:spcBef>
                <a:spcPts val="1200"/>
              </a:spcBef>
            </a:pPr>
            <a:r>
              <a:rPr lang="en-US" altLang="en-US" dirty="0"/>
              <a:t>If </a:t>
            </a:r>
            <a:r>
              <a:rPr lang="en-US" altLang="en-US" i="1" dirty="0">
                <a:solidFill>
                  <a:srgbClr val="0000CC"/>
                </a:solidFill>
              </a:rPr>
              <a:t>measurable quality characteristics </a:t>
            </a:r>
            <a:r>
              <a:rPr lang="en-US" altLang="en-US" dirty="0"/>
              <a:t>can be established, then it is possible to decide on </a:t>
            </a:r>
            <a:r>
              <a:rPr lang="en-US" altLang="en-US" i="1" u="sng" dirty="0">
                <a:solidFill>
                  <a:srgbClr val="006600"/>
                </a:solidFill>
              </a:rPr>
              <a:t>the extent to which the product satisfies the requirements</a:t>
            </a:r>
            <a:r>
              <a:rPr lang="en-US" altLang="en-US" dirty="0">
                <a:solidFill>
                  <a:srgbClr val="006600"/>
                </a:solidFill>
              </a:rPr>
              <a:t> </a:t>
            </a:r>
            <a:r>
              <a:rPr lang="en-US" altLang="en-US" dirty="0"/>
              <a:t>– </a:t>
            </a:r>
            <a:r>
              <a:rPr lang="en-US" altLang="en-US" dirty="0">
                <a:solidFill>
                  <a:srgbClr val="C00000"/>
                </a:solidFill>
              </a:rPr>
              <a:t>by measuring it</a:t>
            </a:r>
            <a:r>
              <a:rPr lang="en-US" altLang="en-US" dirty="0"/>
              <a:t>.</a:t>
            </a:r>
          </a:p>
          <a:p>
            <a:pPr>
              <a:spcBef>
                <a:spcPts val="1200"/>
              </a:spcBef>
            </a:pPr>
            <a:r>
              <a:rPr lang="en-US" altLang="en-US" dirty="0"/>
              <a:t>Thus you can avoid disputes and have workable contractual relationships</a:t>
            </a:r>
          </a:p>
          <a:p>
            <a:pPr>
              <a:buFont typeface="Wingdings" pitchFamily="2" charset="2"/>
              <a:buNone/>
            </a:pPr>
            <a:endParaRPr lang="en-US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2806689" y="5294552"/>
            <a:ext cx="71557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C00000"/>
                </a:solidFill>
                <a:latin typeface="Bazooka" pitchFamily="2" charset="0"/>
                <a:cs typeface="Aharoni" panose="02010803020104030203" pitchFamily="2" charset="-79"/>
              </a:rPr>
              <a:t>However …</a:t>
            </a:r>
          </a:p>
        </p:txBody>
      </p:sp>
    </p:spTree>
    <p:extLst>
      <p:ext uri="{BB962C8B-B14F-4D97-AF65-F5344CB8AC3E}">
        <p14:creationId xmlns:p14="http://schemas.microsoft.com/office/powerpoint/2010/main" val="256484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2"/>
          <p:cNvSpPr>
            <a:spLocks noGrp="1" noChangeArrowheads="1"/>
          </p:cNvSpPr>
          <p:nvPr>
            <p:ph type="title"/>
          </p:nvPr>
        </p:nvSpPr>
        <p:spPr>
          <a:xfrm>
            <a:off x="1509572" y="99195"/>
            <a:ext cx="9138589" cy="990600"/>
          </a:xfrm>
        </p:spPr>
        <p:txBody>
          <a:bodyPr/>
          <a:lstStyle/>
          <a:p>
            <a:r>
              <a:rPr lang="en-US" altLang="en-US" dirty="0"/>
              <a:t>Issues with </a:t>
            </a:r>
            <a:br>
              <a:rPr lang="en-US" altLang="en-US" dirty="0"/>
            </a:br>
            <a:r>
              <a:rPr lang="en-US" altLang="en-US" dirty="0"/>
              <a:t>“Conformance to Requirements”</a:t>
            </a:r>
            <a:r>
              <a:rPr lang="en-US" altLang="en-US" sz="2000" dirty="0"/>
              <a:t> (1 of 4)</a:t>
            </a:r>
            <a:endParaRPr lang="en-US" altLang="en-US" dirty="0"/>
          </a:p>
        </p:txBody>
      </p:sp>
      <p:sp>
        <p:nvSpPr>
          <p:cNvPr id="136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417591" y="1363485"/>
            <a:ext cx="9495692" cy="2959626"/>
          </a:xfrm>
        </p:spPr>
        <p:txBody>
          <a:bodyPr/>
          <a:lstStyle/>
          <a:p>
            <a:pPr marL="0" indent="0">
              <a:buNone/>
            </a:pPr>
            <a:r>
              <a:rPr lang="en-US" altLang="en-US" dirty="0">
                <a:solidFill>
                  <a:srgbClr val="C00000"/>
                </a:solidFill>
              </a:rPr>
              <a:t>Who establishes the requirements?</a:t>
            </a:r>
          </a:p>
          <a:p>
            <a:pPr lvl="1">
              <a:spcBef>
                <a:spcPts val="1800"/>
              </a:spcBef>
            </a:pPr>
            <a:r>
              <a:rPr lang="en-US" altLang="en-US" b="1" i="1" dirty="0">
                <a:solidFill>
                  <a:srgbClr val="0000CC"/>
                </a:solidFill>
              </a:rPr>
              <a:t>Sponsor</a:t>
            </a:r>
            <a:r>
              <a:rPr lang="en-US" altLang="en-US" i="1" dirty="0">
                <a:solidFill>
                  <a:schemeClr val="tx2"/>
                </a:solidFill>
              </a:rPr>
              <a:t> -</a:t>
            </a:r>
            <a:r>
              <a:rPr lang="en-US" altLang="en-US" dirty="0"/>
              <a:t> The one who pays for the product</a:t>
            </a:r>
          </a:p>
          <a:p>
            <a:pPr lvl="1">
              <a:spcBef>
                <a:spcPts val="1800"/>
              </a:spcBef>
            </a:pPr>
            <a:r>
              <a:rPr lang="en-US" altLang="en-US" b="1" i="1" dirty="0">
                <a:solidFill>
                  <a:srgbClr val="0000CC"/>
                </a:solidFill>
              </a:rPr>
              <a:t>End User</a:t>
            </a:r>
            <a:r>
              <a:rPr lang="en-US" altLang="en-US" i="1" dirty="0">
                <a:solidFill>
                  <a:schemeClr val="tx2"/>
                </a:solidFill>
              </a:rPr>
              <a:t> -</a:t>
            </a:r>
            <a:r>
              <a:rPr lang="en-US" altLang="en-US" dirty="0"/>
              <a:t> The one who will use the product</a:t>
            </a:r>
          </a:p>
          <a:p>
            <a:pPr lvl="1">
              <a:spcBef>
                <a:spcPts val="1800"/>
              </a:spcBef>
            </a:pPr>
            <a:r>
              <a:rPr lang="en-US" altLang="en-US" b="1" i="1" dirty="0">
                <a:solidFill>
                  <a:srgbClr val="0000CC"/>
                </a:solidFill>
              </a:rPr>
              <a:t>Sales or Marketing</a:t>
            </a:r>
            <a:r>
              <a:rPr lang="en-US" altLang="en-US" i="1" dirty="0">
                <a:solidFill>
                  <a:schemeClr val="tx2"/>
                </a:solidFill>
              </a:rPr>
              <a:t> -</a:t>
            </a:r>
            <a:r>
              <a:rPr lang="en-US" altLang="en-US" dirty="0"/>
              <a:t> The one who will sell the product</a:t>
            </a:r>
          </a:p>
          <a:p>
            <a:pPr lvl="1">
              <a:spcBef>
                <a:spcPts val="1800"/>
              </a:spcBef>
            </a:pPr>
            <a:r>
              <a:rPr lang="en-US" altLang="en-US" b="1" i="1" dirty="0">
                <a:solidFill>
                  <a:srgbClr val="0000CC"/>
                </a:solidFill>
              </a:rPr>
              <a:t>Engineering</a:t>
            </a:r>
            <a:r>
              <a:rPr lang="en-US" altLang="en-US" i="1" dirty="0">
                <a:solidFill>
                  <a:schemeClr val="tx2"/>
                </a:solidFill>
              </a:rPr>
              <a:t> -</a:t>
            </a:r>
            <a:r>
              <a:rPr lang="en-US" altLang="en-US" dirty="0"/>
              <a:t> The ones who will design and build it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43B9BC2-8BEB-4EC5-BD0E-B51A7A4FF593}"/>
              </a:ext>
            </a:extLst>
          </p:cNvPr>
          <p:cNvGrpSpPr/>
          <p:nvPr/>
        </p:nvGrpSpPr>
        <p:grpSpPr>
          <a:xfrm>
            <a:off x="4255928" y="4171612"/>
            <a:ext cx="3680144" cy="2169672"/>
            <a:chOff x="4255928" y="4171612"/>
            <a:chExt cx="3680144" cy="2169672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DEAD549F-D4C6-4310-8AE5-E54C499FEA8B}"/>
                </a:ext>
              </a:extLst>
            </p:cNvPr>
            <p:cNvGrpSpPr/>
            <p:nvPr/>
          </p:nvGrpSpPr>
          <p:grpSpPr>
            <a:xfrm>
              <a:off x="4255928" y="4171612"/>
              <a:ext cx="3680144" cy="2169672"/>
              <a:chOff x="4149969" y="4166201"/>
              <a:chExt cx="3680144" cy="2169672"/>
            </a:xfrm>
          </p:grpSpPr>
          <p:pic>
            <p:nvPicPr>
              <p:cNvPr id="2" name="Picture 1">
                <a:extLst>
                  <a:ext uri="{FF2B5EF4-FFF2-40B4-BE49-F238E27FC236}">
                    <a16:creationId xmlns:a16="http://schemas.microsoft.com/office/drawing/2014/main" id="{463FCD0B-0ADD-4E5B-9B72-FB182DBBBC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490840" y="4323111"/>
                <a:ext cx="2683683" cy="2012762"/>
              </a:xfrm>
              <a:prstGeom prst="rect">
                <a:avLst/>
              </a:prstGeom>
            </p:spPr>
          </p:pic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C16DABA0-1936-4514-BF13-E7A3312E2C05}"/>
                  </a:ext>
                </a:extLst>
              </p:cNvPr>
              <p:cNvSpPr/>
              <p:nvPr/>
            </p:nvSpPr>
            <p:spPr bwMode="auto">
              <a:xfrm>
                <a:off x="4149969" y="4166201"/>
                <a:ext cx="1763872" cy="589761"/>
              </a:xfrm>
              <a:prstGeom prst="rect">
                <a:avLst/>
              </a:prstGeom>
              <a:solidFill>
                <a:srgbClr val="FFFFFF"/>
              </a:solidFill>
              <a:ln w="317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</a:endParaRPr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4632A256-89B2-4091-9B76-C31688581524}"/>
                  </a:ext>
                </a:extLst>
              </p:cNvPr>
              <p:cNvSpPr/>
              <p:nvPr/>
            </p:nvSpPr>
            <p:spPr bwMode="auto">
              <a:xfrm>
                <a:off x="6066241" y="4247360"/>
                <a:ext cx="1763872" cy="349441"/>
              </a:xfrm>
              <a:prstGeom prst="rect">
                <a:avLst/>
              </a:prstGeom>
              <a:solidFill>
                <a:srgbClr val="FFFFFF"/>
              </a:solidFill>
              <a:ln w="317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</a:endParaRPr>
              </a:p>
            </p:txBody>
          </p: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65FDF91-C22C-497E-A8F1-25355BFCF393}"/>
                </a:ext>
              </a:extLst>
            </p:cNvPr>
            <p:cNvSpPr txBox="1"/>
            <p:nvPr/>
          </p:nvSpPr>
          <p:spPr>
            <a:xfrm>
              <a:off x="5664952" y="6086982"/>
              <a:ext cx="100097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Arial Narrow" panose="020B0606020202030204" pitchFamily="34" charset="0"/>
                </a:rPr>
                <a:t>Planetgeek.ch</a:t>
              </a:r>
            </a:p>
          </p:txBody>
        </p:sp>
      </p:grp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6F046D5A-677E-4860-A503-E5DF091F149C}"/>
              </a:ext>
            </a:extLst>
          </p:cNvPr>
          <p:cNvSpPr/>
          <p:nvPr/>
        </p:nvSpPr>
        <p:spPr bwMode="auto">
          <a:xfrm>
            <a:off x="1623195" y="4602212"/>
            <a:ext cx="2153439" cy="1522645"/>
          </a:xfrm>
          <a:prstGeom prst="wedgeRoundRectCallout">
            <a:avLst>
              <a:gd name="adj1" fmla="val 93237"/>
              <a:gd name="adj2" fmla="val -5726"/>
              <a:gd name="adj3" fmla="val 16667"/>
            </a:avLst>
          </a:prstGeom>
          <a:solidFill>
            <a:schemeClr val="accent2"/>
          </a:solidFill>
          <a:ln w="38100" cap="flat" cmpd="sng" algn="ctr">
            <a:solidFill>
              <a:srgbClr val="0000C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What the end user wants</a:t>
            </a:r>
          </a:p>
        </p:txBody>
      </p:sp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D483D713-192C-45E0-8088-8BEE5192A391}"/>
              </a:ext>
            </a:extLst>
          </p:cNvPr>
          <p:cNvSpPr/>
          <p:nvPr/>
        </p:nvSpPr>
        <p:spPr bwMode="auto">
          <a:xfrm>
            <a:off x="8225092" y="4466492"/>
            <a:ext cx="2153439" cy="1522645"/>
          </a:xfrm>
          <a:prstGeom prst="wedgeRoundRectCallout">
            <a:avLst>
              <a:gd name="adj1" fmla="val -81135"/>
              <a:gd name="adj2" fmla="val -3239"/>
              <a:gd name="adj3" fmla="val 16667"/>
            </a:avLst>
          </a:prstGeom>
          <a:solidFill>
            <a:schemeClr val="accent5">
              <a:lumMod val="90000"/>
            </a:schemeClr>
          </a:solidFill>
          <a:ln w="38100" cap="flat" cmpd="sng" algn="ctr">
            <a:solidFill>
              <a:srgbClr val="0000C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What the engineer builds</a:t>
            </a:r>
          </a:p>
        </p:txBody>
      </p:sp>
    </p:spTree>
    <p:extLst>
      <p:ext uri="{BB962C8B-B14F-4D97-AF65-F5344CB8AC3E}">
        <p14:creationId xmlns:p14="http://schemas.microsoft.com/office/powerpoint/2010/main" val="153701874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1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Rectangle 2"/>
          <p:cNvSpPr>
            <a:spLocks noGrp="1" noChangeArrowheads="1"/>
          </p:cNvSpPr>
          <p:nvPr>
            <p:ph type="title"/>
          </p:nvPr>
        </p:nvSpPr>
        <p:spPr>
          <a:xfrm>
            <a:off x="1076720" y="0"/>
            <a:ext cx="10042169" cy="1060488"/>
          </a:xfrm>
        </p:spPr>
        <p:txBody>
          <a:bodyPr/>
          <a:lstStyle/>
          <a:p>
            <a:r>
              <a:rPr lang="en-US" altLang="en-US" dirty="0"/>
              <a:t>Issues with</a:t>
            </a:r>
            <a:br>
              <a:rPr lang="en-US" altLang="en-US" dirty="0"/>
            </a:br>
            <a:r>
              <a:rPr lang="en-US" altLang="en-US" dirty="0"/>
              <a:t>“Conformance to Requirements”</a:t>
            </a:r>
            <a:r>
              <a:rPr lang="en-US" altLang="en-US" sz="2000" dirty="0"/>
              <a:t> (2 of 4)</a:t>
            </a:r>
            <a:endParaRPr lang="en-US" altLang="en-US" dirty="0"/>
          </a:p>
        </p:txBody>
      </p:sp>
      <p:sp>
        <p:nvSpPr>
          <p:cNvPr id="1382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26843" y="1352242"/>
            <a:ext cx="7878725" cy="4740151"/>
          </a:xfrm>
        </p:spPr>
        <p:txBody>
          <a:bodyPr/>
          <a:lstStyle/>
          <a:p>
            <a:pPr marL="0" indent="0">
              <a:buNone/>
            </a:pPr>
            <a:r>
              <a:rPr lang="en-US" altLang="en-US" dirty="0"/>
              <a:t>Are the requirements </a:t>
            </a:r>
            <a:r>
              <a:rPr lang="en-US" altLang="en-US" dirty="0">
                <a:solidFill>
                  <a:srgbClr val="C00000"/>
                </a:solidFill>
              </a:rPr>
              <a:t>right?</a:t>
            </a:r>
          </a:p>
          <a:p>
            <a:pPr lvl="1">
              <a:spcBef>
                <a:spcPts val="1200"/>
              </a:spcBef>
            </a:pPr>
            <a:r>
              <a:rPr lang="en-US" altLang="en-US" dirty="0"/>
              <a:t>consistent</a:t>
            </a:r>
          </a:p>
          <a:p>
            <a:pPr lvl="1">
              <a:spcBef>
                <a:spcPts val="1200"/>
              </a:spcBef>
            </a:pPr>
            <a:r>
              <a:rPr lang="en-US" altLang="en-US" dirty="0"/>
              <a:t>complete</a:t>
            </a:r>
          </a:p>
          <a:p>
            <a:pPr lvl="1">
              <a:spcBef>
                <a:spcPts val="1200"/>
              </a:spcBef>
            </a:pPr>
            <a:r>
              <a:rPr lang="en-US" altLang="en-US" dirty="0"/>
              <a:t>visible</a:t>
            </a:r>
          </a:p>
          <a:p>
            <a:pPr lvl="1">
              <a:spcBef>
                <a:spcPts val="1200"/>
              </a:spcBef>
            </a:pPr>
            <a:r>
              <a:rPr lang="en-US" altLang="en-US" dirty="0"/>
              <a:t>correct</a:t>
            </a:r>
          </a:p>
          <a:p>
            <a:pPr>
              <a:spcBef>
                <a:spcPts val="3000"/>
              </a:spcBef>
              <a:buFont typeface="Wingdings" panose="05000000000000000000" pitchFamily="2" charset="2"/>
              <a:buChar char="Ø"/>
            </a:pPr>
            <a:r>
              <a:rPr lang="en-US" altLang="en-US" dirty="0">
                <a:solidFill>
                  <a:srgbClr val="C00000"/>
                </a:solidFill>
              </a:rPr>
              <a:t>Who determines </a:t>
            </a:r>
            <a:r>
              <a:rPr lang="en-US" altLang="en-US" dirty="0"/>
              <a:t>whether the requirements are right?</a:t>
            </a:r>
          </a:p>
          <a:p>
            <a:pPr>
              <a:spcBef>
                <a:spcPts val="3000"/>
              </a:spcBef>
              <a:buFont typeface="Wingdings" panose="05000000000000000000" pitchFamily="2" charset="2"/>
              <a:buChar char="Ø"/>
            </a:pPr>
            <a:endParaRPr lang="en-US" altLang="en-US" dirty="0">
              <a:solidFill>
                <a:srgbClr val="C00000"/>
              </a:solidFill>
            </a:endParaRPr>
          </a:p>
          <a:p>
            <a:pPr>
              <a:spcBef>
                <a:spcPts val="3000"/>
              </a:spcBef>
              <a:buFont typeface="Wingdings" panose="05000000000000000000" pitchFamily="2" charset="2"/>
              <a:buChar char="Ø"/>
            </a:pPr>
            <a:r>
              <a:rPr lang="en-US" altLang="en-US" dirty="0">
                <a:solidFill>
                  <a:srgbClr val="C00000"/>
                </a:solidFill>
              </a:rPr>
              <a:t>What if you discover a problem </a:t>
            </a:r>
            <a:r>
              <a:rPr lang="en-US" altLang="en-US" dirty="0"/>
              <a:t>later on?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4E0F509-4822-4C06-80AE-D137480E1429}"/>
              </a:ext>
            </a:extLst>
          </p:cNvPr>
          <p:cNvGrpSpPr/>
          <p:nvPr/>
        </p:nvGrpSpPr>
        <p:grpSpPr>
          <a:xfrm>
            <a:off x="7519174" y="1352242"/>
            <a:ext cx="3206031" cy="2645246"/>
            <a:chOff x="8319951" y="1547025"/>
            <a:chExt cx="3206031" cy="2645246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870B3AA5-577D-4D77-B7F2-A56227CE33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19951" y="1547025"/>
              <a:ext cx="3206031" cy="2407036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18F0F23-507C-45BA-BE75-98C917766880}"/>
                </a:ext>
              </a:extLst>
            </p:cNvPr>
            <p:cNvSpPr txBox="1"/>
            <p:nvPr/>
          </p:nvSpPr>
          <p:spPr>
            <a:xfrm>
              <a:off x="8319951" y="3976827"/>
              <a:ext cx="3206031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Arial Narrow" panose="020B0606020202030204" pitchFamily="34" charset="0"/>
                </a:rPr>
                <a:t>Slideshare.net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1CD3BBEC-C0C4-4C21-B3F1-99BD2665D8E9}"/>
              </a:ext>
            </a:extLst>
          </p:cNvPr>
          <p:cNvGrpSpPr/>
          <p:nvPr/>
        </p:nvGrpSpPr>
        <p:grpSpPr>
          <a:xfrm>
            <a:off x="7914896" y="4116101"/>
            <a:ext cx="2426009" cy="1746812"/>
            <a:chOff x="7914896" y="4116101"/>
            <a:chExt cx="2426009" cy="174681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1A983ED-479C-4115-8B47-0D431BB6E85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914896" y="4116101"/>
              <a:ext cx="2426009" cy="1531368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19420F9-874F-4BC7-968D-A5D4CE7A224F}"/>
                </a:ext>
              </a:extLst>
            </p:cNvPr>
            <p:cNvSpPr txBox="1"/>
            <p:nvPr/>
          </p:nvSpPr>
          <p:spPr>
            <a:xfrm>
              <a:off x="8202547" y="5647469"/>
              <a:ext cx="206261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Arial Narrow" panose="020B0606020202030204" pitchFamily="34" charset="0"/>
                </a:rPr>
                <a:t>Quora.com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0122110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Rectangle 2"/>
          <p:cNvSpPr>
            <a:spLocks noGrp="1" noChangeArrowheads="1"/>
          </p:cNvSpPr>
          <p:nvPr>
            <p:ph type="title"/>
          </p:nvPr>
        </p:nvSpPr>
        <p:spPr>
          <a:xfrm>
            <a:off x="1525805" y="107363"/>
            <a:ext cx="9149410" cy="990600"/>
          </a:xfrm>
        </p:spPr>
        <p:txBody>
          <a:bodyPr/>
          <a:lstStyle/>
          <a:p>
            <a:r>
              <a:rPr lang="en-US" altLang="en-US" dirty="0"/>
              <a:t>Issues with</a:t>
            </a:r>
            <a:br>
              <a:rPr lang="en-US" altLang="en-US" dirty="0"/>
            </a:br>
            <a:r>
              <a:rPr lang="en-US" altLang="en-US" dirty="0"/>
              <a:t>“Conformance to Requirements”</a:t>
            </a:r>
            <a:r>
              <a:rPr lang="en-US" altLang="en-US" sz="2000" dirty="0"/>
              <a:t> (3 of 4)</a:t>
            </a:r>
            <a:endParaRPr lang="en-US" altLang="en-US" dirty="0"/>
          </a:p>
        </p:txBody>
      </p:sp>
      <p:sp>
        <p:nvSpPr>
          <p:cNvPr id="1402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87540" y="1561214"/>
            <a:ext cx="10052989" cy="4495800"/>
          </a:xfrm>
        </p:spPr>
        <p:txBody>
          <a:bodyPr/>
          <a:lstStyle/>
          <a:p>
            <a:pPr marL="0" indent="0" algn="ctr">
              <a:buNone/>
            </a:pPr>
            <a:r>
              <a:rPr lang="en-US" altLang="en-US" dirty="0"/>
              <a:t>What about </a:t>
            </a:r>
            <a:r>
              <a:rPr lang="en-US" altLang="en-US" dirty="0">
                <a:solidFill>
                  <a:srgbClr val="C00000"/>
                </a:solidFill>
              </a:rPr>
              <a:t>implicit </a:t>
            </a:r>
            <a:r>
              <a:rPr lang="en-US" altLang="en-US" dirty="0"/>
              <a:t>vs.</a:t>
            </a:r>
            <a:r>
              <a:rPr lang="en-US" altLang="en-US" dirty="0">
                <a:solidFill>
                  <a:srgbClr val="C00000"/>
                </a:solidFill>
              </a:rPr>
              <a:t> explicit requirements?</a:t>
            </a:r>
          </a:p>
          <a:p>
            <a:pPr lvl="1">
              <a:spcBef>
                <a:spcPts val="1800"/>
              </a:spcBef>
            </a:pPr>
            <a:r>
              <a:rPr lang="en-US" altLang="en-US" sz="2400" b="1" i="1" dirty="0">
                <a:solidFill>
                  <a:srgbClr val="0000CC"/>
                </a:solidFill>
              </a:rPr>
              <a:t>Explicit requirement</a:t>
            </a:r>
            <a:r>
              <a:rPr lang="en-US" altLang="en-US" sz="2400" dirty="0"/>
              <a:t>: pizza should be hot and flavorful</a:t>
            </a:r>
          </a:p>
          <a:p>
            <a:pPr lvl="1">
              <a:spcBef>
                <a:spcPts val="1800"/>
              </a:spcBef>
            </a:pPr>
            <a:r>
              <a:rPr lang="en-US" altLang="en-US" sz="2400" b="1" i="1" dirty="0">
                <a:solidFill>
                  <a:srgbClr val="0000CC"/>
                </a:solidFill>
              </a:rPr>
              <a:t>Implicit requirement</a:t>
            </a:r>
            <a:r>
              <a:rPr lang="en-US" altLang="en-US" sz="2400" dirty="0"/>
              <a:t>: </a:t>
            </a:r>
            <a:r>
              <a:rPr lang="en-US" altLang="en-US" sz="2400" b="1" dirty="0">
                <a:solidFill>
                  <a:srgbClr val="C00000"/>
                </a:solidFill>
              </a:rPr>
              <a:t>not harmful</a:t>
            </a:r>
          </a:p>
          <a:p>
            <a:pPr lvl="1">
              <a:buFontTx/>
              <a:buNone/>
            </a:pPr>
            <a:endParaRPr lang="en-US" altLang="en-US" sz="2400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6693" y="3511845"/>
            <a:ext cx="4072269" cy="254516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912435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Rectangle 2"/>
          <p:cNvSpPr>
            <a:spLocks noGrp="1" noChangeArrowheads="1"/>
          </p:cNvSpPr>
          <p:nvPr>
            <p:ph type="title"/>
          </p:nvPr>
        </p:nvSpPr>
        <p:spPr>
          <a:xfrm>
            <a:off x="1498750" y="88374"/>
            <a:ext cx="9171054" cy="990600"/>
          </a:xfrm>
        </p:spPr>
        <p:txBody>
          <a:bodyPr/>
          <a:lstStyle/>
          <a:p>
            <a:r>
              <a:rPr lang="en-US" altLang="en-US" dirty="0"/>
              <a:t>Issues with</a:t>
            </a:r>
            <a:br>
              <a:rPr lang="en-US" altLang="en-US" dirty="0"/>
            </a:br>
            <a:r>
              <a:rPr lang="en-US" altLang="en-US" dirty="0"/>
              <a:t>“Conformance to Requirements”</a:t>
            </a:r>
            <a:r>
              <a:rPr lang="en-US" altLang="en-US" sz="2000" dirty="0"/>
              <a:t> (4 of 4)</a:t>
            </a:r>
            <a:endParaRPr lang="en-US" altLang="en-US" dirty="0"/>
          </a:p>
        </p:txBody>
      </p:sp>
      <p:sp>
        <p:nvSpPr>
          <p:cNvPr id="1402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49666" y="1339565"/>
            <a:ext cx="10080043" cy="2442480"/>
          </a:xfrm>
        </p:spPr>
        <p:txBody>
          <a:bodyPr/>
          <a:lstStyle/>
          <a:p>
            <a:pPr marL="0" indent="0" algn="ctr">
              <a:buNone/>
            </a:pPr>
            <a:r>
              <a:rPr lang="en-US" altLang="en-US" dirty="0"/>
              <a:t>What about when </a:t>
            </a:r>
            <a:r>
              <a:rPr lang="en-US" altLang="en-US" dirty="0">
                <a:solidFill>
                  <a:srgbClr val="C00000"/>
                </a:solidFill>
              </a:rPr>
              <a:t>requirements change </a:t>
            </a:r>
            <a:r>
              <a:rPr lang="en-US" altLang="en-US" dirty="0"/>
              <a:t>during the development process?</a:t>
            </a:r>
          </a:p>
          <a:p>
            <a:pPr lvl="1">
              <a:spcBef>
                <a:spcPts val="1200"/>
              </a:spcBef>
            </a:pPr>
            <a:r>
              <a:rPr lang="en-US" altLang="en-US" sz="2400" b="1" i="1" dirty="0">
                <a:solidFill>
                  <a:srgbClr val="0000CC"/>
                </a:solidFill>
              </a:rPr>
              <a:t>Who makes the changes</a:t>
            </a:r>
            <a:r>
              <a:rPr lang="en-US" altLang="en-US" sz="2400" dirty="0"/>
              <a:t>?</a:t>
            </a:r>
          </a:p>
          <a:p>
            <a:pPr lvl="1">
              <a:spcBef>
                <a:spcPts val="1200"/>
              </a:spcBef>
            </a:pPr>
            <a:r>
              <a:rPr lang="en-US" altLang="en-US" sz="2400" b="1" i="1" dirty="0">
                <a:solidFill>
                  <a:srgbClr val="0000CC"/>
                </a:solidFill>
              </a:rPr>
              <a:t>Who controls and authorizes the changes</a:t>
            </a:r>
            <a:r>
              <a:rPr lang="en-US" altLang="en-US" sz="2400" dirty="0"/>
              <a:t>?</a:t>
            </a:r>
          </a:p>
          <a:p>
            <a:pPr lvl="1">
              <a:spcBef>
                <a:spcPts val="1200"/>
              </a:spcBef>
            </a:pPr>
            <a:r>
              <a:rPr lang="en-US" altLang="en-US" sz="2400" b="1" i="1" dirty="0">
                <a:solidFill>
                  <a:srgbClr val="0000CC"/>
                </a:solidFill>
              </a:rPr>
              <a:t>Who pays</a:t>
            </a:r>
            <a:r>
              <a:rPr lang="en-US" altLang="en-US" sz="2400" dirty="0"/>
              <a:t> for the </a:t>
            </a:r>
            <a:r>
              <a:rPr lang="en-US" altLang="en-US" sz="2400" b="1" i="1" dirty="0">
                <a:solidFill>
                  <a:srgbClr val="0000CC"/>
                </a:solidFill>
              </a:rPr>
              <a:t>consequences</a:t>
            </a:r>
            <a:r>
              <a:rPr lang="en-US" altLang="en-US" sz="2400" dirty="0"/>
              <a:t> of changes?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1811" y="3922722"/>
            <a:ext cx="3110884" cy="233560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524480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2"/>
          <p:cNvSpPr>
            <a:spLocks noGrp="1" noChangeArrowheads="1"/>
          </p:cNvSpPr>
          <p:nvPr>
            <p:ph type="title"/>
          </p:nvPr>
        </p:nvSpPr>
        <p:spPr>
          <a:xfrm>
            <a:off x="872067" y="0"/>
            <a:ext cx="10856107" cy="1309913"/>
          </a:xfrm>
        </p:spPr>
        <p:txBody>
          <a:bodyPr/>
          <a:lstStyle/>
          <a:p>
            <a:r>
              <a:rPr lang="en-US" altLang="en-US" dirty="0"/>
              <a:t>“Quality is </a:t>
            </a:r>
            <a:br>
              <a:rPr lang="en-US" altLang="en-US" dirty="0"/>
            </a:br>
            <a:r>
              <a:rPr lang="en-US" altLang="en-US" dirty="0"/>
              <a:t>Fitness for Intended Use”</a:t>
            </a:r>
          </a:p>
        </p:txBody>
      </p:sp>
      <p:sp>
        <p:nvSpPr>
          <p:cNvPr id="1423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178050" y="1860551"/>
            <a:ext cx="8185150" cy="2913469"/>
          </a:xfrm>
        </p:spPr>
        <p:txBody>
          <a:bodyPr/>
          <a:lstStyle/>
          <a:p>
            <a:r>
              <a:rPr lang="en-US" altLang="en-US" dirty="0"/>
              <a:t>This definition is based on </a:t>
            </a:r>
            <a:r>
              <a:rPr lang="en-US" altLang="en-US" i="1" dirty="0">
                <a:solidFill>
                  <a:srgbClr val="0000CC"/>
                </a:solidFill>
              </a:rPr>
              <a:t>a fundamental concept of law</a:t>
            </a:r>
            <a:r>
              <a:rPr lang="en-US" altLang="en-US" dirty="0"/>
              <a:t> - that </a:t>
            </a:r>
            <a:r>
              <a:rPr lang="en-US" altLang="en-US" i="1" dirty="0">
                <a:solidFill>
                  <a:srgbClr val="0000CC"/>
                </a:solidFill>
              </a:rPr>
              <a:t>a product should be suitable</a:t>
            </a:r>
            <a:r>
              <a:rPr lang="en-US" altLang="en-US" dirty="0"/>
              <a:t> for the use that it is intended for.</a:t>
            </a:r>
          </a:p>
          <a:p>
            <a:endParaRPr lang="en-US" altLang="en-US" dirty="0"/>
          </a:p>
          <a:p>
            <a:r>
              <a:rPr lang="en-US" altLang="en-US" dirty="0"/>
              <a:t>This definition accommodates the fact that </a:t>
            </a:r>
            <a:r>
              <a:rPr lang="en-US" altLang="en-US" i="1" dirty="0">
                <a:solidFill>
                  <a:srgbClr val="0000CC"/>
                </a:solidFill>
              </a:rPr>
              <a:t>we may not be able to fully define the requirements</a:t>
            </a:r>
            <a:r>
              <a:rPr lang="en-US" altLang="en-US" dirty="0"/>
              <a:t>.</a:t>
            </a:r>
          </a:p>
          <a:p>
            <a:pPr algn="ctr">
              <a:buFont typeface="Wingdings" pitchFamily="2" charset="2"/>
              <a:buNone/>
            </a:pPr>
            <a:endParaRPr lang="en-US" altLang="en-US" dirty="0"/>
          </a:p>
          <a:p>
            <a:pPr algn="ctr">
              <a:buFont typeface="Wingdings" pitchFamily="2" charset="2"/>
              <a:buNone/>
            </a:pPr>
            <a:endParaRPr lang="en-US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672318" y="5324658"/>
            <a:ext cx="71557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C00000"/>
                </a:solidFill>
                <a:latin typeface="Bazooka" pitchFamily="2" charset="0"/>
                <a:cs typeface="Aharoni" panose="02010803020104030203" pitchFamily="2" charset="-79"/>
              </a:rPr>
              <a:t>However …</a:t>
            </a:r>
          </a:p>
        </p:txBody>
      </p:sp>
    </p:spTree>
    <p:extLst>
      <p:ext uri="{BB962C8B-B14F-4D97-AF65-F5344CB8AC3E}">
        <p14:creationId xmlns:p14="http://schemas.microsoft.com/office/powerpoint/2010/main" val="4044946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Rectangle 2"/>
          <p:cNvSpPr>
            <a:spLocks noGrp="1" noChangeArrowheads="1"/>
          </p:cNvSpPr>
          <p:nvPr>
            <p:ph type="title"/>
          </p:nvPr>
        </p:nvSpPr>
        <p:spPr>
          <a:xfrm>
            <a:off x="1526705" y="90901"/>
            <a:ext cx="9126867" cy="982662"/>
          </a:xfrm>
        </p:spPr>
        <p:txBody>
          <a:bodyPr/>
          <a:lstStyle/>
          <a:p>
            <a:r>
              <a:rPr lang="en-US" altLang="en-US" dirty="0"/>
              <a:t>Issues with</a:t>
            </a:r>
            <a:br>
              <a:rPr lang="en-US" altLang="en-US" dirty="0"/>
            </a:br>
            <a:r>
              <a:rPr lang="en-US" altLang="en-US" dirty="0"/>
              <a:t>“Fitness for Intended Use”</a:t>
            </a:r>
            <a:r>
              <a:rPr lang="en-US" altLang="en-US" sz="2000" dirty="0"/>
              <a:t> (1 of 3)</a:t>
            </a:r>
          </a:p>
        </p:txBody>
      </p:sp>
      <p:sp>
        <p:nvSpPr>
          <p:cNvPr id="1433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37783" y="1855853"/>
            <a:ext cx="7838682" cy="4415542"/>
          </a:xfrm>
        </p:spPr>
        <p:txBody>
          <a:bodyPr/>
          <a:lstStyle/>
          <a:p>
            <a:pPr lvl="1">
              <a:spcBef>
                <a:spcPts val="1800"/>
              </a:spcBef>
            </a:pPr>
            <a:r>
              <a:rPr lang="en-US" altLang="en-US" sz="2400" dirty="0"/>
              <a:t>Consider a TV set </a:t>
            </a:r>
          </a:p>
          <a:p>
            <a:pPr lvl="2">
              <a:spcBef>
                <a:spcPts val="1800"/>
              </a:spcBef>
            </a:pPr>
            <a:r>
              <a:rPr lang="en-US" altLang="en-US" sz="2200" dirty="0"/>
              <a:t>which fitness characteristics are not understood by</a:t>
            </a:r>
          </a:p>
          <a:p>
            <a:pPr lvl="3"/>
            <a:r>
              <a:rPr lang="en-US" altLang="en-US" dirty="0"/>
              <a:t>Typical User</a:t>
            </a:r>
          </a:p>
          <a:p>
            <a:pPr lvl="3"/>
            <a:r>
              <a:rPr lang="en-US" altLang="en-US" dirty="0"/>
              <a:t>Engineer</a:t>
            </a:r>
          </a:p>
          <a:p>
            <a:pPr lvl="3"/>
            <a:r>
              <a:rPr lang="en-US" altLang="en-US" dirty="0"/>
              <a:t>Sales Personnel</a:t>
            </a:r>
          </a:p>
          <a:p>
            <a:pPr lvl="1">
              <a:spcBef>
                <a:spcPts val="1800"/>
              </a:spcBef>
            </a:pPr>
            <a:r>
              <a:rPr lang="en-US" altLang="en-US" sz="2400" dirty="0"/>
              <a:t>Consider a software program</a:t>
            </a:r>
          </a:p>
          <a:p>
            <a:pPr lvl="2">
              <a:spcBef>
                <a:spcPts val="1800"/>
              </a:spcBef>
            </a:pPr>
            <a:r>
              <a:rPr lang="en-US" altLang="en-US" sz="2200" dirty="0"/>
              <a:t>which fitness characteristics are not understood by the typical software developer?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66A099B-1B9B-443F-BCC3-5A1EA41E39A5}"/>
              </a:ext>
            </a:extLst>
          </p:cNvPr>
          <p:cNvGrpSpPr/>
          <p:nvPr/>
        </p:nvGrpSpPr>
        <p:grpSpPr>
          <a:xfrm>
            <a:off x="7768342" y="1572696"/>
            <a:ext cx="3085875" cy="3085875"/>
            <a:chOff x="7768342" y="1572696"/>
            <a:chExt cx="3085875" cy="3085875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22CE7C88-9E05-485F-AA3A-80F48EE01E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68342" y="1572696"/>
              <a:ext cx="3085875" cy="3085875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6D3B0AB-34D1-40FD-A87F-FF9398DBDE95}"/>
                </a:ext>
              </a:extLst>
            </p:cNvPr>
            <p:cNvSpPr txBox="1"/>
            <p:nvPr/>
          </p:nvSpPr>
          <p:spPr>
            <a:xfrm>
              <a:off x="7802159" y="4223584"/>
              <a:ext cx="301373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Arial Narrow" panose="020B0606020202030204" pitchFamily="34" charset="0"/>
                </a:rPr>
                <a:t>Konga.com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27835AF6-EB13-4B15-8013-DD3D10D06C82}"/>
              </a:ext>
            </a:extLst>
          </p:cNvPr>
          <p:cNvGrpSpPr/>
          <p:nvPr/>
        </p:nvGrpSpPr>
        <p:grpSpPr>
          <a:xfrm>
            <a:off x="8057389" y="4554866"/>
            <a:ext cx="2503271" cy="1931973"/>
            <a:chOff x="8057389" y="4554866"/>
            <a:chExt cx="2503271" cy="193197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566D9F6-7EE7-4546-BB7D-DA03F2E263A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57389" y="4554866"/>
              <a:ext cx="2503271" cy="1716529"/>
            </a:xfrm>
            <a:prstGeom prst="rect">
              <a:avLst/>
            </a:prstGeom>
            <a:ln>
              <a:solidFill>
                <a:srgbClr val="0000CC"/>
              </a:solidFill>
            </a:ln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DFDC3B8-2892-4931-A654-C1C48CEDB20E}"/>
                </a:ext>
              </a:extLst>
            </p:cNvPr>
            <p:cNvSpPr txBox="1"/>
            <p:nvPr/>
          </p:nvSpPr>
          <p:spPr>
            <a:xfrm>
              <a:off x="8057389" y="6271395"/>
              <a:ext cx="2503271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Arial Narrow" panose="020B0606020202030204" pitchFamily="34" charset="0"/>
                </a:rPr>
                <a:t>Gemtree.com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8ABE2461-7506-4952-98DD-5BC52F6B0BFE}"/>
              </a:ext>
            </a:extLst>
          </p:cNvPr>
          <p:cNvSpPr txBox="1"/>
          <p:nvPr/>
        </p:nvSpPr>
        <p:spPr>
          <a:xfrm>
            <a:off x="1526705" y="1217396"/>
            <a:ext cx="91268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n-US" dirty="0">
                <a:solidFill>
                  <a:srgbClr val="C00000"/>
                </a:solidFill>
              </a:rPr>
              <a:t>Who defines</a:t>
            </a:r>
            <a:r>
              <a:rPr lang="en-US" altLang="en-US" dirty="0"/>
              <a:t> </a:t>
            </a:r>
            <a:r>
              <a:rPr lang="en-US" altLang="en-US" i="1" dirty="0">
                <a:solidFill>
                  <a:srgbClr val="0000CC"/>
                </a:solidFill>
              </a:rPr>
              <a:t>fitness</a:t>
            </a:r>
            <a:r>
              <a:rPr lang="en-US" alt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85324104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Rectangle 2"/>
          <p:cNvSpPr>
            <a:spLocks noGrp="1" noChangeArrowheads="1"/>
          </p:cNvSpPr>
          <p:nvPr>
            <p:ph type="title"/>
          </p:nvPr>
        </p:nvSpPr>
        <p:spPr>
          <a:xfrm>
            <a:off x="1509571" y="38777"/>
            <a:ext cx="9133179" cy="989247"/>
          </a:xfrm>
        </p:spPr>
        <p:txBody>
          <a:bodyPr/>
          <a:lstStyle/>
          <a:p>
            <a:r>
              <a:rPr lang="en-US" altLang="en-US" dirty="0"/>
              <a:t>Issues with</a:t>
            </a:r>
            <a:br>
              <a:rPr lang="en-US" altLang="en-US" dirty="0"/>
            </a:br>
            <a:r>
              <a:rPr lang="en-US" altLang="en-US" dirty="0"/>
              <a:t>“Fitness for Intended Use”</a:t>
            </a:r>
            <a:r>
              <a:rPr lang="en-US" altLang="en-US" sz="2000" dirty="0"/>
              <a:t> (2 of 3)</a:t>
            </a:r>
          </a:p>
        </p:txBody>
      </p:sp>
      <p:sp>
        <p:nvSpPr>
          <p:cNvPr id="1454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440134" y="1297903"/>
            <a:ext cx="9251311" cy="5129950"/>
          </a:xfrm>
        </p:spPr>
        <p:txBody>
          <a:bodyPr/>
          <a:lstStyle/>
          <a:p>
            <a:pPr marL="0" indent="0" algn="ctr">
              <a:buNone/>
            </a:pPr>
            <a:r>
              <a:rPr lang="en-US" altLang="en-US" dirty="0"/>
              <a:t>Different users have </a:t>
            </a:r>
            <a:r>
              <a:rPr lang="en-US" altLang="en-US" dirty="0">
                <a:solidFill>
                  <a:srgbClr val="C00000"/>
                </a:solidFill>
              </a:rPr>
              <a:t>different definitions of fitness</a:t>
            </a:r>
          </a:p>
          <a:p>
            <a:pPr lvl="1">
              <a:spcBef>
                <a:spcPts val="1800"/>
              </a:spcBef>
            </a:pPr>
            <a:r>
              <a:rPr lang="en-US" altLang="en-US" dirty="0"/>
              <a:t>Ease of use for novices </a:t>
            </a:r>
          </a:p>
          <a:p>
            <a:pPr lvl="1">
              <a:spcBef>
                <a:spcPts val="1800"/>
              </a:spcBef>
            </a:pPr>
            <a:r>
              <a:rPr lang="en-US" altLang="en-US" dirty="0"/>
              <a:t>Control of fine details for experts</a:t>
            </a:r>
          </a:p>
          <a:p>
            <a:pPr lvl="1">
              <a:spcBef>
                <a:spcPts val="1800"/>
              </a:spcBef>
            </a:pPr>
            <a:r>
              <a:rPr lang="en-US" altLang="en-US" dirty="0"/>
              <a:t>Ease of maintenance for support staff</a:t>
            </a:r>
          </a:p>
          <a:p>
            <a:pPr lvl="1">
              <a:spcBef>
                <a:spcPts val="1800"/>
              </a:spcBef>
            </a:pPr>
            <a:r>
              <a:rPr lang="en-US" altLang="en-US" dirty="0"/>
              <a:t>Able to survive power failures</a:t>
            </a:r>
          </a:p>
          <a:p>
            <a:pPr lvl="1">
              <a:spcBef>
                <a:spcPts val="1800"/>
              </a:spcBef>
            </a:pPr>
            <a:r>
              <a:rPr lang="en-US" altLang="en-US" dirty="0"/>
              <a:t>Compatibility with previous system</a:t>
            </a:r>
          </a:p>
          <a:p>
            <a:pPr>
              <a:spcBef>
                <a:spcPts val="1800"/>
              </a:spcBef>
              <a:buFont typeface="Wingdings" panose="05000000000000000000" pitchFamily="2" charset="2"/>
              <a:buChar char="Ø"/>
            </a:pPr>
            <a:r>
              <a:rPr lang="en-US" altLang="en-US" dirty="0">
                <a:solidFill>
                  <a:srgbClr val="C00000"/>
                </a:solidFill>
              </a:rPr>
              <a:t>Uses change</a:t>
            </a:r>
            <a:r>
              <a:rPr lang="en-US" altLang="en-US" dirty="0"/>
              <a:t> as users grow in experience</a:t>
            </a:r>
          </a:p>
          <a:p>
            <a:pPr lvl="1"/>
            <a:r>
              <a:rPr lang="en-US" altLang="en-US" dirty="0"/>
              <a:t>Too many “ease of use” and “automatic” features may frustrate an expert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4366DFF-F664-47B4-AEFC-D4D2A9D49BA7}"/>
              </a:ext>
            </a:extLst>
          </p:cNvPr>
          <p:cNvGrpSpPr/>
          <p:nvPr/>
        </p:nvGrpSpPr>
        <p:grpSpPr>
          <a:xfrm>
            <a:off x="7856912" y="1866674"/>
            <a:ext cx="3615636" cy="2926176"/>
            <a:chOff x="7856912" y="1866674"/>
            <a:chExt cx="3615636" cy="2926176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B6A068BE-D443-4557-A0A7-C2FFE16759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56912" y="1866674"/>
              <a:ext cx="3615636" cy="2699915"/>
            </a:xfrm>
            <a:prstGeom prst="rect">
              <a:avLst/>
            </a:prstGeom>
            <a:ln>
              <a:solidFill>
                <a:srgbClr val="0000CC"/>
              </a:solidFill>
            </a:ln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555D675-8011-450F-A2F2-7CD86F36D6E3}"/>
                </a:ext>
              </a:extLst>
            </p:cNvPr>
            <p:cNvSpPr txBox="1"/>
            <p:nvPr/>
          </p:nvSpPr>
          <p:spPr>
            <a:xfrm>
              <a:off x="7861676" y="4577406"/>
              <a:ext cx="359808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Arial Narrow" panose="020B0606020202030204" pitchFamily="34" charset="0"/>
                </a:rPr>
                <a:t>Theodysseyonline.com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8184747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Rectangle 2"/>
          <p:cNvSpPr>
            <a:spLocks noGrp="1" noChangeArrowheads="1"/>
          </p:cNvSpPr>
          <p:nvPr>
            <p:ph type="title"/>
          </p:nvPr>
        </p:nvSpPr>
        <p:spPr>
          <a:xfrm>
            <a:off x="1514982" y="-14177"/>
            <a:ext cx="9127768" cy="1066800"/>
          </a:xfrm>
        </p:spPr>
        <p:txBody>
          <a:bodyPr/>
          <a:lstStyle/>
          <a:p>
            <a:r>
              <a:rPr lang="en-US" altLang="en-US" dirty="0"/>
              <a:t>Issues with</a:t>
            </a:r>
            <a:br>
              <a:rPr lang="en-US" altLang="en-US" dirty="0"/>
            </a:br>
            <a:r>
              <a:rPr lang="en-US" altLang="en-US" dirty="0"/>
              <a:t>“Fitness for Intended Use”</a:t>
            </a:r>
            <a:r>
              <a:rPr lang="en-US" altLang="en-US" sz="2000" dirty="0"/>
              <a:t> (3 of 3)</a:t>
            </a:r>
          </a:p>
        </p:txBody>
      </p:sp>
      <p:sp>
        <p:nvSpPr>
          <p:cNvPr id="1474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14981" y="1270156"/>
            <a:ext cx="9127768" cy="955158"/>
          </a:xfrm>
        </p:spPr>
        <p:txBody>
          <a:bodyPr/>
          <a:lstStyle/>
          <a:p>
            <a:pPr marL="0" indent="0" algn="ctr">
              <a:buNone/>
            </a:pPr>
            <a:r>
              <a:rPr lang="en-US" altLang="en-US" dirty="0"/>
              <a:t>The “</a:t>
            </a:r>
            <a:r>
              <a:rPr lang="en-US" altLang="en-US" i="1" dirty="0">
                <a:solidFill>
                  <a:srgbClr val="0000CC"/>
                </a:solidFill>
              </a:rPr>
              <a:t>pleasant surprise</a:t>
            </a:r>
            <a:r>
              <a:rPr lang="en-US" altLang="en-US" dirty="0"/>
              <a:t>” concept</a:t>
            </a:r>
          </a:p>
          <a:p>
            <a:pPr marL="57150" indent="0" algn="ctr">
              <a:buNone/>
            </a:pPr>
            <a:r>
              <a:rPr lang="en-US" altLang="en-US" b="0" dirty="0"/>
              <a:t>User gets more than he or she expected</a:t>
            </a:r>
          </a:p>
        </p:txBody>
      </p:sp>
      <p:sp>
        <p:nvSpPr>
          <p:cNvPr id="147460" name="AutoShape 4"/>
          <p:cNvSpPr>
            <a:spLocks noChangeArrowheads="1"/>
          </p:cNvSpPr>
          <p:nvPr/>
        </p:nvSpPr>
        <p:spPr bwMode="auto">
          <a:xfrm>
            <a:off x="1991120" y="4185685"/>
            <a:ext cx="8197136" cy="1532334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28575">
            <a:solidFill>
              <a:srgbClr val="0000CC"/>
            </a:solidFill>
            <a:round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sz="2800" b="0" dirty="0">
                <a:latin typeface="Comic Sans MS" pitchFamily="66" charset="0"/>
              </a:rPr>
              <a:t>There is often tension between the engineer knowing better than the customer and the customer knowing better than the engineer</a:t>
            </a:r>
          </a:p>
        </p:txBody>
      </p:sp>
      <p:pic>
        <p:nvPicPr>
          <p:cNvPr id="5122" name="Picture 2" descr="C:\Program Files (x86)\Microsoft Office\MEDIA\CAGCAT10\j0195384.wm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7264" y="2767307"/>
            <a:ext cx="1131857" cy="1155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ounded Rectangular Callout 1"/>
          <p:cNvSpPr/>
          <p:nvPr/>
        </p:nvSpPr>
        <p:spPr bwMode="auto">
          <a:xfrm>
            <a:off x="4416056" y="2477386"/>
            <a:ext cx="5366401" cy="1275907"/>
          </a:xfrm>
          <a:prstGeom prst="wedgeRoundRectCallout">
            <a:avLst>
              <a:gd name="adj1" fmla="val -53251"/>
              <a:gd name="adj2" fmla="val -18500"/>
              <a:gd name="adj3" fmla="val 16667"/>
            </a:avLst>
          </a:prstGeom>
          <a:solidFill>
            <a:srgbClr val="CCFFFF"/>
          </a:solidFill>
          <a:ln w="28575" cap="flat" cmpd="sng" algn="ctr">
            <a:solidFill>
              <a:srgbClr val="0000C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/>
              <a:t>They really knew what they were doing when they designed this software</a:t>
            </a:r>
          </a:p>
        </p:txBody>
      </p:sp>
    </p:spTree>
    <p:extLst>
      <p:ext uri="{BB962C8B-B14F-4D97-AF65-F5344CB8AC3E}">
        <p14:creationId xmlns:p14="http://schemas.microsoft.com/office/powerpoint/2010/main" val="84848035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7459" grpId="0" build="p"/>
      <p:bldP spid="147460" grpId="0" animBg="1"/>
      <p:bldP spid="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6905" y="1394792"/>
            <a:ext cx="3544957" cy="35449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Recommended Book on Measurement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48841" y="1998121"/>
            <a:ext cx="5448576" cy="3120532"/>
          </a:xfrm>
        </p:spPr>
        <p:txBody>
          <a:bodyPr/>
          <a:lstStyle/>
          <a:p>
            <a:pPr marL="0" indent="0" algn="ctr">
              <a:buNone/>
            </a:pPr>
            <a:r>
              <a:rPr lang="en-US" sz="2200" dirty="0"/>
              <a:t>Some of this material is taken</a:t>
            </a:r>
            <a:r>
              <a:rPr lang="en-US" sz="2200" i="1" dirty="0">
                <a:solidFill>
                  <a:srgbClr val="0000CC"/>
                </a:solidFill>
              </a:rPr>
              <a:t> from this book</a:t>
            </a:r>
            <a:r>
              <a:rPr lang="en-US" sz="2200" dirty="0"/>
              <a:t>.</a:t>
            </a:r>
          </a:p>
          <a:p>
            <a:pPr marL="0" indent="0" algn="ctr">
              <a:buNone/>
            </a:pPr>
            <a:endParaRPr lang="en-US" sz="2200" dirty="0"/>
          </a:p>
          <a:p>
            <a:pPr marL="0" indent="0" algn="ctr">
              <a:buNone/>
            </a:pPr>
            <a:r>
              <a:rPr lang="en-US" sz="2200" dirty="0"/>
              <a:t>Although not a book on testing, it is a very good book on measurement and addresses several aspects of testing.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169125" y="5718670"/>
            <a:ext cx="80904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By Norman Fenton and James </a:t>
            </a:r>
            <a:r>
              <a:rPr lang="en-US" dirty="0" err="1"/>
              <a:t>Bieman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54197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2"/>
          <p:cNvSpPr>
            <a:spLocks noGrp="1" noChangeArrowheads="1"/>
          </p:cNvSpPr>
          <p:nvPr>
            <p:ph type="title"/>
          </p:nvPr>
        </p:nvSpPr>
        <p:spPr>
          <a:xfrm>
            <a:off x="1540566" y="152400"/>
            <a:ext cx="9113006" cy="891856"/>
          </a:xfrm>
        </p:spPr>
        <p:txBody>
          <a:bodyPr/>
          <a:lstStyle/>
          <a:p>
            <a:r>
              <a:rPr lang="en-US" altLang="en-US" dirty="0"/>
              <a:t>“Quality is</a:t>
            </a:r>
            <a:br>
              <a:rPr lang="en-US" altLang="en-US" dirty="0"/>
            </a:br>
            <a:r>
              <a:rPr lang="en-US" altLang="en-US" dirty="0"/>
              <a:t>Value to Someone”</a:t>
            </a:r>
          </a:p>
        </p:txBody>
      </p:sp>
      <p:sp>
        <p:nvSpPr>
          <p:cNvPr id="1495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31214" y="1533342"/>
            <a:ext cx="9122358" cy="2549560"/>
          </a:xfrm>
        </p:spPr>
        <p:txBody>
          <a:bodyPr/>
          <a:lstStyle/>
          <a:p>
            <a:r>
              <a:rPr lang="en-US" altLang="en-US" dirty="0"/>
              <a:t>This definition incorporates the idea that </a:t>
            </a:r>
            <a:r>
              <a:rPr lang="en-US" altLang="en-US" i="1" dirty="0">
                <a:solidFill>
                  <a:srgbClr val="0000CC"/>
                </a:solidFill>
              </a:rPr>
              <a:t>quality is relative</a:t>
            </a:r>
          </a:p>
          <a:p>
            <a:pPr>
              <a:spcBef>
                <a:spcPts val="1800"/>
              </a:spcBef>
            </a:pPr>
            <a:r>
              <a:rPr lang="en-US" altLang="en-US" dirty="0"/>
              <a:t>And it places increased emphasis on understanding </a:t>
            </a:r>
            <a:r>
              <a:rPr lang="en-US" altLang="en-US" i="1" dirty="0">
                <a:solidFill>
                  <a:srgbClr val="0000CC"/>
                </a:solidFill>
              </a:rPr>
              <a:t>what quality means to the intended user</a:t>
            </a:r>
            <a:r>
              <a:rPr lang="en-US" altLang="en-US" dirty="0"/>
              <a:t> of the software</a:t>
            </a:r>
          </a:p>
          <a:p>
            <a:pPr>
              <a:buFont typeface="Wingdings" pitchFamily="2" charset="2"/>
              <a:buNone/>
            </a:pPr>
            <a:endParaRPr lang="en-US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853071" y="4678327"/>
            <a:ext cx="71557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C00000"/>
                </a:solidFill>
                <a:latin typeface="Bazooka" pitchFamily="2" charset="0"/>
                <a:cs typeface="Aharoni" panose="02010803020104030203" pitchFamily="2" charset="-79"/>
              </a:rPr>
              <a:t>However …</a:t>
            </a:r>
          </a:p>
        </p:txBody>
      </p:sp>
    </p:spTree>
    <p:extLst>
      <p:ext uri="{BB962C8B-B14F-4D97-AF65-F5344CB8AC3E}">
        <p14:creationId xmlns:p14="http://schemas.microsoft.com/office/powerpoint/2010/main" val="351051920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Rectangle 2"/>
          <p:cNvSpPr>
            <a:spLocks noGrp="1" noChangeArrowheads="1"/>
          </p:cNvSpPr>
          <p:nvPr>
            <p:ph type="title"/>
          </p:nvPr>
        </p:nvSpPr>
        <p:spPr>
          <a:xfrm>
            <a:off x="1565316" y="126995"/>
            <a:ext cx="9088255" cy="996950"/>
          </a:xfrm>
        </p:spPr>
        <p:txBody>
          <a:bodyPr/>
          <a:lstStyle/>
          <a:p>
            <a:r>
              <a:rPr lang="en-US" altLang="en-US" dirty="0"/>
              <a:t>Issues with “Value to Someone” </a:t>
            </a:r>
            <a:r>
              <a:rPr lang="en-US" altLang="en-US" sz="2000" dirty="0"/>
              <a:t>(1 of 4)</a:t>
            </a:r>
            <a:endParaRPr lang="en-US" altLang="en-US" dirty="0"/>
          </a:p>
        </p:txBody>
      </p:sp>
      <p:sp>
        <p:nvSpPr>
          <p:cNvPr id="1515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864244" y="1428307"/>
            <a:ext cx="8612371" cy="4816549"/>
          </a:xfrm>
        </p:spPr>
        <p:txBody>
          <a:bodyPr/>
          <a:lstStyle/>
          <a:p>
            <a:pPr marL="0" indent="0">
              <a:buNone/>
            </a:pPr>
            <a:r>
              <a:rPr lang="en-US" altLang="en-US" dirty="0">
                <a:solidFill>
                  <a:srgbClr val="C00000"/>
                </a:solidFill>
              </a:rPr>
              <a:t>Whose opinion counts?</a:t>
            </a:r>
          </a:p>
          <a:p>
            <a:pPr lvl="1"/>
            <a:endParaRPr lang="en-US" altLang="en-US" sz="2400" dirty="0"/>
          </a:p>
          <a:p>
            <a:pPr lvl="1"/>
            <a:endParaRPr lang="en-US" altLang="en-US" sz="2400" dirty="0"/>
          </a:p>
          <a:p>
            <a:pPr lvl="1"/>
            <a:endParaRPr lang="en-US" altLang="en-US" sz="2400" dirty="0"/>
          </a:p>
          <a:p>
            <a:pPr lvl="1"/>
            <a:endParaRPr lang="en-US" altLang="en-US" sz="2400" dirty="0"/>
          </a:p>
          <a:p>
            <a:pPr lvl="1"/>
            <a:endParaRPr lang="en-US" altLang="en-US" sz="2400" dirty="0"/>
          </a:p>
          <a:p>
            <a:pPr lvl="1"/>
            <a:endParaRPr lang="en-US" altLang="en-US" sz="2400" dirty="0"/>
          </a:p>
          <a:p>
            <a:pPr lvl="1"/>
            <a:endParaRPr lang="en-US" altLang="en-US" sz="2400" dirty="0"/>
          </a:p>
          <a:p>
            <a:pPr lvl="1"/>
            <a:endParaRPr lang="en-US" altLang="en-US" sz="2400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en-US" sz="2400" dirty="0"/>
              <a:t>You may need to weigh different opinions</a:t>
            </a:r>
          </a:p>
          <a:p>
            <a:pPr marL="457200" lvl="1" indent="0">
              <a:buNone/>
            </a:pPr>
            <a:endParaRPr lang="en-US" altLang="en-US" sz="2400" dirty="0"/>
          </a:p>
        </p:txBody>
      </p:sp>
      <p:pic>
        <p:nvPicPr>
          <p:cNvPr id="6146" name="Picture 2" descr="C:\Users\DJF.DJFCO-2010\AppData\Local\Microsoft\Windows\Temporary Internet Files\Content.IE5\9R80R31F\lgi01a201405180000[1]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7880" y="2186171"/>
            <a:ext cx="2467105" cy="2639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ounded Rectangular Callout 1"/>
          <p:cNvSpPr/>
          <p:nvPr/>
        </p:nvSpPr>
        <p:spPr bwMode="auto">
          <a:xfrm>
            <a:off x="8371368" y="1733107"/>
            <a:ext cx="2190307" cy="797442"/>
          </a:xfrm>
          <a:prstGeom prst="wedgeRoundRectCallout">
            <a:avLst>
              <a:gd name="adj1" fmla="val -61402"/>
              <a:gd name="adj2" fmla="val 34500"/>
              <a:gd name="adj3" fmla="val 16667"/>
            </a:avLst>
          </a:prstGeom>
          <a:solidFill>
            <a:srgbClr val="CCFFFF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 dirty="0">
                <a:latin typeface="Arial Narrow" panose="020B0606020202030204" pitchFamily="34" charset="0"/>
              </a:rPr>
              <a:t>How is the financial software?</a:t>
            </a:r>
          </a:p>
        </p:txBody>
      </p:sp>
      <p:sp>
        <p:nvSpPr>
          <p:cNvPr id="8" name="Rounded Rectangular Callout 7"/>
          <p:cNvSpPr/>
          <p:nvPr/>
        </p:nvSpPr>
        <p:spPr bwMode="auto">
          <a:xfrm>
            <a:off x="9147544" y="2663456"/>
            <a:ext cx="1329070" cy="797442"/>
          </a:xfrm>
          <a:prstGeom prst="wedgeRoundRectCallout">
            <a:avLst>
              <a:gd name="adj1" fmla="val -69402"/>
              <a:gd name="adj2" fmla="val 9167"/>
              <a:gd name="adj3" fmla="val 16667"/>
            </a:avLst>
          </a:prstGeom>
          <a:solidFill>
            <a:srgbClr val="CCFFFF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 dirty="0">
                <a:latin typeface="Arial Narrow" panose="020B0606020202030204" pitchFamily="34" charset="0"/>
              </a:rPr>
              <a:t>I want hot games</a:t>
            </a:r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3604" y="2148957"/>
            <a:ext cx="2781677" cy="2816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ounded Rectangular Callout 2"/>
          <p:cNvSpPr/>
          <p:nvPr/>
        </p:nvSpPr>
        <p:spPr bwMode="auto">
          <a:xfrm>
            <a:off x="3479870" y="2092546"/>
            <a:ext cx="1489068" cy="969631"/>
          </a:xfrm>
          <a:prstGeom prst="wedgeRoundRectCallout">
            <a:avLst>
              <a:gd name="adj1" fmla="val -64432"/>
              <a:gd name="adj2" fmla="val 34660"/>
              <a:gd name="adj3" fmla="val 16667"/>
            </a:avLst>
          </a:prstGeom>
          <a:solidFill>
            <a:srgbClr val="CCFFFF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 dirty="0">
                <a:latin typeface="Arial Narrow" panose="020B0606020202030204" pitchFamily="34" charset="0"/>
              </a:rPr>
              <a:t>What features do you want?</a:t>
            </a:r>
          </a:p>
        </p:txBody>
      </p:sp>
      <p:sp>
        <p:nvSpPr>
          <p:cNvPr id="10" name="Rounded Rectangular Callout 9"/>
          <p:cNvSpPr/>
          <p:nvPr/>
        </p:nvSpPr>
        <p:spPr bwMode="auto">
          <a:xfrm>
            <a:off x="4495281" y="3836581"/>
            <a:ext cx="1696413" cy="989418"/>
          </a:xfrm>
          <a:prstGeom prst="wedgeRoundRectCallout">
            <a:avLst>
              <a:gd name="adj1" fmla="val 74368"/>
              <a:gd name="adj2" fmla="val -101978"/>
              <a:gd name="adj3" fmla="val 16667"/>
            </a:avLst>
          </a:prstGeom>
          <a:solidFill>
            <a:srgbClr val="CCFFFF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 dirty="0">
                <a:latin typeface="Arial Narrow" panose="020B0606020202030204" pitchFamily="34" charset="0"/>
              </a:rPr>
              <a:t>Does it have Facebook and Twitter?</a:t>
            </a:r>
          </a:p>
        </p:txBody>
      </p:sp>
      <p:sp>
        <p:nvSpPr>
          <p:cNvPr id="11" name="Rounded Rectangular Callout 10"/>
          <p:cNvSpPr/>
          <p:nvPr/>
        </p:nvSpPr>
        <p:spPr bwMode="auto">
          <a:xfrm>
            <a:off x="5085908" y="2077776"/>
            <a:ext cx="1770321" cy="797442"/>
          </a:xfrm>
          <a:prstGeom prst="wedgeRoundRectCallout">
            <a:avLst>
              <a:gd name="adj1" fmla="val 68998"/>
              <a:gd name="adj2" fmla="val 21167"/>
              <a:gd name="adj3" fmla="val 16667"/>
            </a:avLst>
          </a:prstGeom>
          <a:solidFill>
            <a:srgbClr val="CCFFFF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 dirty="0">
                <a:latin typeface="Arial Narrow" panose="020B0606020202030204" pitchFamily="34" charset="0"/>
              </a:rPr>
              <a:t>Can it survive spilled drinks?</a:t>
            </a:r>
          </a:p>
        </p:txBody>
      </p:sp>
    </p:spTree>
    <p:extLst>
      <p:ext uri="{BB962C8B-B14F-4D97-AF65-F5344CB8AC3E}">
        <p14:creationId xmlns:p14="http://schemas.microsoft.com/office/powerpoint/2010/main" val="11628113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5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55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8" grpId="0" animBg="1"/>
      <p:bldP spid="3" grpId="0" animBg="1"/>
      <p:bldP spid="10" grpId="0" animBg="1"/>
      <p:bldP spid="11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Rectangle 2"/>
          <p:cNvSpPr>
            <a:spLocks noGrp="1" noChangeArrowheads="1"/>
          </p:cNvSpPr>
          <p:nvPr>
            <p:ph type="title"/>
          </p:nvPr>
        </p:nvSpPr>
        <p:spPr>
          <a:xfrm>
            <a:off x="1493340" y="58171"/>
            <a:ext cx="9187285" cy="996950"/>
          </a:xfrm>
        </p:spPr>
        <p:txBody>
          <a:bodyPr/>
          <a:lstStyle/>
          <a:p>
            <a:r>
              <a:rPr lang="en-US" altLang="en-US" dirty="0"/>
              <a:t>Issues with “Value to Someone”</a:t>
            </a:r>
            <a:r>
              <a:rPr lang="en-US" altLang="en-US" sz="2000" dirty="0"/>
              <a:t> (2 of 4)</a:t>
            </a:r>
          </a:p>
        </p:txBody>
      </p:sp>
      <p:sp>
        <p:nvSpPr>
          <p:cNvPr id="1515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002465" y="1495647"/>
            <a:ext cx="8077200" cy="4766931"/>
          </a:xfrm>
        </p:spPr>
        <p:txBody>
          <a:bodyPr/>
          <a:lstStyle/>
          <a:p>
            <a:pPr marL="0" indent="0">
              <a:buNone/>
            </a:pPr>
            <a:r>
              <a:rPr lang="en-US" altLang="en-US" dirty="0">
                <a:solidFill>
                  <a:srgbClr val="C00000"/>
                </a:solidFill>
              </a:rPr>
              <a:t>Logic</a:t>
            </a:r>
            <a:r>
              <a:rPr lang="en-US" altLang="en-US" dirty="0"/>
              <a:t> vs </a:t>
            </a:r>
            <a:r>
              <a:rPr lang="en-US" altLang="en-US" dirty="0">
                <a:solidFill>
                  <a:srgbClr val="0000CC"/>
                </a:solidFill>
              </a:rPr>
              <a:t>Emotion</a:t>
            </a:r>
          </a:p>
          <a:p>
            <a:pPr lvl="1"/>
            <a:r>
              <a:rPr lang="en-US" altLang="en-US" sz="2400" dirty="0"/>
              <a:t>“Glitz” v. “Substance”</a:t>
            </a:r>
          </a:p>
          <a:p>
            <a:pPr lvl="1"/>
            <a:endParaRPr lang="en-US" altLang="en-US" sz="2400" dirty="0"/>
          </a:p>
          <a:p>
            <a:endParaRPr lang="en-US" altLang="en-US" dirty="0"/>
          </a:p>
          <a:p>
            <a:endParaRPr lang="en-US" altLang="en-US" dirty="0"/>
          </a:p>
          <a:p>
            <a:pPr marL="0" indent="0">
              <a:buNone/>
            </a:pPr>
            <a:endParaRPr lang="en-US" altLang="en-US" dirty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en-US" altLang="en-US" dirty="0">
              <a:solidFill>
                <a:srgbClr val="C00000"/>
              </a:solidFill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3264" y="1146729"/>
            <a:ext cx="2283203" cy="17542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5771" y="3429000"/>
            <a:ext cx="2593347" cy="1728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6001" y="3873463"/>
            <a:ext cx="2041662" cy="24278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ounded Rectangular Callout 1"/>
          <p:cNvSpPr/>
          <p:nvPr/>
        </p:nvSpPr>
        <p:spPr bwMode="auto">
          <a:xfrm>
            <a:off x="4841359" y="2583712"/>
            <a:ext cx="2424223" cy="1382232"/>
          </a:xfrm>
          <a:prstGeom prst="wedgeRoundRectCallout">
            <a:avLst>
              <a:gd name="adj1" fmla="val -5044"/>
              <a:gd name="adj2" fmla="val 63269"/>
              <a:gd name="adj3" fmla="val 16667"/>
            </a:avLst>
          </a:prstGeom>
          <a:solidFill>
            <a:srgbClr val="CCFFFF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/>
              <a:t>Which Car is Best for Our Family?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702AFB-0889-4ECF-BDEC-1DCAC0A0BE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37104" y="3429000"/>
            <a:ext cx="2929771" cy="1831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74987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5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5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Rectangle 2"/>
          <p:cNvSpPr>
            <a:spLocks noGrp="1" noChangeArrowheads="1"/>
          </p:cNvSpPr>
          <p:nvPr>
            <p:ph type="title"/>
          </p:nvPr>
        </p:nvSpPr>
        <p:spPr>
          <a:xfrm>
            <a:off x="1531214" y="43785"/>
            <a:ext cx="9143999" cy="996950"/>
          </a:xfrm>
        </p:spPr>
        <p:txBody>
          <a:bodyPr/>
          <a:lstStyle/>
          <a:p>
            <a:r>
              <a:rPr lang="en-US" altLang="en-US" dirty="0"/>
              <a:t>Issues with “Value to Someone”</a:t>
            </a:r>
            <a:r>
              <a:rPr lang="en-US" altLang="en-US" sz="2000" dirty="0"/>
              <a:t> (3 of 4)</a:t>
            </a:r>
          </a:p>
        </p:txBody>
      </p:sp>
      <p:sp>
        <p:nvSpPr>
          <p:cNvPr id="1515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82324" y="1125278"/>
            <a:ext cx="9706708" cy="5259290"/>
          </a:xfrm>
        </p:spPr>
        <p:txBody>
          <a:bodyPr/>
          <a:lstStyle/>
          <a:p>
            <a:pPr marL="0" indent="0" algn="ctr">
              <a:buNone/>
            </a:pPr>
            <a:r>
              <a:rPr lang="en-US" altLang="en-US" dirty="0"/>
              <a:t>Value depends on </a:t>
            </a:r>
            <a:r>
              <a:rPr lang="en-US" altLang="en-US" dirty="0">
                <a:solidFill>
                  <a:srgbClr val="C00000"/>
                </a:solidFill>
              </a:rPr>
              <a:t>What Features are Most Important</a:t>
            </a:r>
            <a:endParaRPr lang="en-US" altLang="en-US" dirty="0">
              <a:solidFill>
                <a:srgbClr val="FF0000"/>
              </a:solidFill>
            </a:endParaRPr>
          </a:p>
          <a:p>
            <a:pPr lvl="1">
              <a:spcBef>
                <a:spcPts val="1200"/>
              </a:spcBef>
            </a:pPr>
            <a:r>
              <a:rPr lang="en-US" altLang="en-US" sz="2400" dirty="0"/>
              <a:t>Space Shuttle</a:t>
            </a:r>
          </a:p>
          <a:p>
            <a:pPr lvl="2">
              <a:spcBef>
                <a:spcPts val="600"/>
              </a:spcBef>
            </a:pPr>
            <a:r>
              <a:rPr lang="en-US" altLang="en-US" dirty="0"/>
              <a:t>0 defects</a:t>
            </a:r>
          </a:p>
          <a:p>
            <a:pPr lvl="2">
              <a:spcBef>
                <a:spcPts val="600"/>
              </a:spcBef>
            </a:pPr>
            <a:r>
              <a:rPr lang="en-US" altLang="en-US" dirty="0"/>
              <a:t>Reliability</a:t>
            </a:r>
          </a:p>
          <a:p>
            <a:pPr lvl="1">
              <a:spcBef>
                <a:spcPts val="1200"/>
              </a:spcBef>
            </a:pPr>
            <a:r>
              <a:rPr lang="en-US" altLang="en-US" sz="2400" dirty="0"/>
              <a:t>Video Game</a:t>
            </a:r>
          </a:p>
          <a:p>
            <a:pPr lvl="2">
              <a:spcBef>
                <a:spcPts val="600"/>
              </a:spcBef>
            </a:pPr>
            <a:r>
              <a:rPr lang="en-US" altLang="en-US" dirty="0"/>
              <a:t>Good user interface</a:t>
            </a:r>
          </a:p>
          <a:p>
            <a:pPr lvl="2">
              <a:spcBef>
                <a:spcPts val="600"/>
              </a:spcBef>
            </a:pPr>
            <a:r>
              <a:rPr lang="en-US" altLang="en-US" dirty="0"/>
              <a:t>High performance</a:t>
            </a:r>
          </a:p>
          <a:p>
            <a:pPr lvl="1">
              <a:spcBef>
                <a:spcPts val="1200"/>
              </a:spcBef>
            </a:pPr>
            <a:r>
              <a:rPr lang="en-US" altLang="en-US" sz="2400" dirty="0"/>
              <a:t>School Laptop</a:t>
            </a:r>
          </a:p>
          <a:p>
            <a:pPr lvl="2">
              <a:spcBef>
                <a:spcPts val="600"/>
              </a:spcBef>
            </a:pPr>
            <a:r>
              <a:rPr lang="en-US" altLang="en-US" dirty="0"/>
              <a:t>Rugged</a:t>
            </a:r>
          </a:p>
          <a:p>
            <a:pPr lvl="2">
              <a:spcBef>
                <a:spcPts val="600"/>
              </a:spcBef>
            </a:pPr>
            <a:r>
              <a:rPr lang="en-US" altLang="en-US" dirty="0"/>
              <a:t>Fast</a:t>
            </a:r>
          </a:p>
          <a:p>
            <a:pPr lvl="2">
              <a:spcBef>
                <a:spcPts val="600"/>
              </a:spcBef>
            </a:pPr>
            <a:r>
              <a:rPr lang="en-US" altLang="en-US" dirty="0"/>
              <a:t>Good Battery Life</a:t>
            </a:r>
          </a:p>
          <a:p>
            <a:pPr lvl="2">
              <a:spcBef>
                <a:spcPts val="600"/>
              </a:spcBef>
            </a:pPr>
            <a:r>
              <a:rPr lang="en-US" altLang="en-US" dirty="0"/>
              <a:t>Good Software</a:t>
            </a:r>
          </a:p>
          <a:p>
            <a:pPr lvl="1"/>
            <a:endParaRPr lang="en-US" altLang="en-US" dirty="0"/>
          </a:p>
        </p:txBody>
      </p:sp>
      <p:pic>
        <p:nvPicPr>
          <p:cNvPr id="8194" name="Picture 2" descr="C:\Program Files (x86)\Microsoft Office\MEDIA\CAGCAT10\j0215086.wm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0672" y="1691361"/>
            <a:ext cx="830655" cy="1299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5" name="Picture 3" descr="C:\Users\DJF.DJFCO-2010\AppData\Local\Microsoft\Windows\Temporary Internet Files\Content.IE5\9R80R31F\royalty-free-video-game-clipart-illustration-439155[1]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5823" y="2786062"/>
            <a:ext cx="1584756" cy="1663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laptop"/>
          <p:cNvSpPr>
            <a:spLocks noEditPoints="1" noChangeArrowheads="1"/>
          </p:cNvSpPr>
          <p:nvPr/>
        </p:nvSpPr>
        <p:spPr bwMode="auto">
          <a:xfrm>
            <a:off x="5920078" y="4516676"/>
            <a:ext cx="1809750" cy="1362075"/>
          </a:xfrm>
          <a:custGeom>
            <a:avLst/>
            <a:gdLst>
              <a:gd name="T0" fmla="*/ 3362 w 21600"/>
              <a:gd name="T1" fmla="*/ 0 h 21600"/>
              <a:gd name="T2" fmla="*/ 3362 w 21600"/>
              <a:gd name="T3" fmla="*/ 7173 h 21600"/>
              <a:gd name="T4" fmla="*/ 18327 w 21600"/>
              <a:gd name="T5" fmla="*/ 0 h 21600"/>
              <a:gd name="T6" fmla="*/ 18327 w 21600"/>
              <a:gd name="T7" fmla="*/ 7173 h 21600"/>
              <a:gd name="T8" fmla="*/ 10800 w 21600"/>
              <a:gd name="T9" fmla="*/ 0 h 21600"/>
              <a:gd name="T10" fmla="*/ 10800 w 21600"/>
              <a:gd name="T11" fmla="*/ 21600 h 21600"/>
              <a:gd name="T12" fmla="*/ 0 w 21600"/>
              <a:gd name="T13" fmla="*/ 21600 h 21600"/>
              <a:gd name="T14" fmla="*/ 21600 w 21600"/>
              <a:gd name="T15" fmla="*/ 21600 h 21600"/>
              <a:gd name="T16" fmla="*/ 4445 w 21600"/>
              <a:gd name="T17" fmla="*/ 1858 h 21600"/>
              <a:gd name="T18" fmla="*/ 17311 w 21600"/>
              <a:gd name="T19" fmla="*/ 12323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 extrusionOk="0">
                <a:moveTo>
                  <a:pt x="3362" y="0"/>
                </a:moveTo>
                <a:lnTo>
                  <a:pt x="18327" y="0"/>
                </a:lnTo>
                <a:lnTo>
                  <a:pt x="18327" y="14347"/>
                </a:lnTo>
                <a:lnTo>
                  <a:pt x="3362" y="14347"/>
                </a:lnTo>
                <a:lnTo>
                  <a:pt x="3362" y="0"/>
                </a:lnTo>
                <a:close/>
              </a:path>
              <a:path w="21600" h="21600" extrusionOk="0">
                <a:moveTo>
                  <a:pt x="3340" y="15068"/>
                </a:moveTo>
                <a:lnTo>
                  <a:pt x="0" y="19877"/>
                </a:lnTo>
                <a:lnTo>
                  <a:pt x="21600" y="19877"/>
                </a:lnTo>
                <a:lnTo>
                  <a:pt x="18327" y="15068"/>
                </a:lnTo>
                <a:lnTo>
                  <a:pt x="3340" y="15068"/>
                </a:lnTo>
                <a:close/>
              </a:path>
              <a:path w="21600" h="21600" extrusionOk="0">
                <a:moveTo>
                  <a:pt x="0" y="19877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19877"/>
                </a:lnTo>
                <a:lnTo>
                  <a:pt x="0" y="19877"/>
                </a:lnTo>
                <a:close/>
              </a:path>
              <a:path w="21600" h="21600" extrusionOk="0">
                <a:moveTo>
                  <a:pt x="4186" y="1523"/>
                </a:moveTo>
                <a:lnTo>
                  <a:pt x="17547" y="1523"/>
                </a:lnTo>
                <a:lnTo>
                  <a:pt x="17547" y="12744"/>
                </a:lnTo>
                <a:lnTo>
                  <a:pt x="4186" y="12744"/>
                </a:lnTo>
                <a:lnTo>
                  <a:pt x="4186" y="1523"/>
                </a:lnTo>
                <a:close/>
              </a:path>
              <a:path w="21600" h="21600" extrusionOk="0">
                <a:moveTo>
                  <a:pt x="3318" y="15549"/>
                </a:moveTo>
                <a:lnTo>
                  <a:pt x="2917" y="16110"/>
                </a:lnTo>
                <a:lnTo>
                  <a:pt x="18727" y="16110"/>
                </a:lnTo>
                <a:lnTo>
                  <a:pt x="18327" y="15549"/>
                </a:lnTo>
                <a:lnTo>
                  <a:pt x="3318" y="15549"/>
                </a:lnTo>
                <a:close/>
              </a:path>
              <a:path w="21600" h="21600" extrusionOk="0">
                <a:moveTo>
                  <a:pt x="6213" y="18314"/>
                </a:moveTo>
                <a:lnTo>
                  <a:pt x="5946" y="18875"/>
                </a:lnTo>
                <a:lnTo>
                  <a:pt x="15766" y="18875"/>
                </a:lnTo>
                <a:lnTo>
                  <a:pt x="15499" y="18314"/>
                </a:lnTo>
                <a:lnTo>
                  <a:pt x="6213" y="18314"/>
                </a:lnTo>
                <a:close/>
              </a:path>
              <a:path w="21600" h="21600" extrusionOk="0">
                <a:moveTo>
                  <a:pt x="2828" y="16471"/>
                </a:moveTo>
                <a:lnTo>
                  <a:pt x="2405" y="17072"/>
                </a:lnTo>
                <a:lnTo>
                  <a:pt x="19284" y="17072"/>
                </a:lnTo>
                <a:lnTo>
                  <a:pt x="18839" y="16471"/>
                </a:lnTo>
                <a:lnTo>
                  <a:pt x="2828" y="16471"/>
                </a:lnTo>
                <a:close/>
              </a:path>
              <a:path w="21600" h="21600" extrusionOk="0">
                <a:moveTo>
                  <a:pt x="2316" y="17352"/>
                </a:moveTo>
                <a:lnTo>
                  <a:pt x="1871" y="17953"/>
                </a:lnTo>
                <a:lnTo>
                  <a:pt x="19863" y="17953"/>
                </a:lnTo>
                <a:lnTo>
                  <a:pt x="19395" y="17352"/>
                </a:lnTo>
                <a:lnTo>
                  <a:pt x="2316" y="17352"/>
                </a:lnTo>
                <a:close/>
              </a:path>
            </a:pathLst>
          </a:custGeom>
          <a:solidFill>
            <a:srgbClr val="C0C0C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92964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5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5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5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5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5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5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5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5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55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55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55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55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Rectangle 2"/>
          <p:cNvSpPr>
            <a:spLocks noGrp="1" noChangeArrowheads="1"/>
          </p:cNvSpPr>
          <p:nvPr>
            <p:ph type="title"/>
          </p:nvPr>
        </p:nvSpPr>
        <p:spPr>
          <a:xfrm>
            <a:off x="1563678" y="-9343"/>
            <a:ext cx="9106125" cy="1143000"/>
          </a:xfrm>
        </p:spPr>
        <p:txBody>
          <a:bodyPr/>
          <a:lstStyle/>
          <a:p>
            <a:r>
              <a:rPr lang="en-US" altLang="en-US" dirty="0"/>
              <a:t>Issues with “Value to Someone”</a:t>
            </a:r>
            <a:r>
              <a:rPr lang="en-US" altLang="en-US" sz="2000" dirty="0"/>
              <a:t> (4 of 4)</a:t>
            </a:r>
          </a:p>
        </p:txBody>
      </p:sp>
      <p:sp>
        <p:nvSpPr>
          <p:cNvPr id="1515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81200" y="1875369"/>
            <a:ext cx="4040188" cy="639762"/>
          </a:xfrm>
        </p:spPr>
        <p:txBody>
          <a:bodyPr/>
          <a:lstStyle/>
          <a:p>
            <a:pPr marL="0" lvl="1" algn="ctr"/>
            <a:r>
              <a:rPr lang="en-US" altLang="en-US" sz="2400" dirty="0"/>
              <a:t>Explicit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1563678" y="2578915"/>
            <a:ext cx="4489608" cy="1246416"/>
          </a:xfrm>
        </p:spPr>
        <p:txBody>
          <a:bodyPr/>
          <a:lstStyle/>
          <a:p>
            <a:r>
              <a:rPr lang="en-US" sz="2000" dirty="0"/>
              <a:t>I need an office</a:t>
            </a:r>
          </a:p>
          <a:p>
            <a:r>
              <a:rPr lang="en-US" sz="2000" dirty="0"/>
              <a:t>It must have a computer</a:t>
            </a:r>
          </a:p>
          <a:p>
            <a:r>
              <a:rPr lang="en-US" sz="2000" dirty="0"/>
              <a:t>And lots of space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3"/>
          </p:nvPr>
        </p:nvSpPr>
        <p:spPr>
          <a:xfrm>
            <a:off x="6169026" y="1875369"/>
            <a:ext cx="4041775" cy="639762"/>
          </a:xfrm>
        </p:spPr>
        <p:txBody>
          <a:bodyPr/>
          <a:lstStyle/>
          <a:p>
            <a:pPr algn="ctr"/>
            <a:r>
              <a:rPr lang="en-US" dirty="0"/>
              <a:t>Implicit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4"/>
          </p:nvPr>
        </p:nvSpPr>
        <p:spPr>
          <a:xfrm>
            <a:off x="6200924" y="2578914"/>
            <a:ext cx="5302120" cy="3662399"/>
          </a:xfrm>
        </p:spPr>
        <p:txBody>
          <a:bodyPr/>
          <a:lstStyle/>
          <a:p>
            <a:r>
              <a:rPr lang="en-US" sz="2000" dirty="0"/>
              <a:t>I need a desk</a:t>
            </a:r>
          </a:p>
          <a:p>
            <a:r>
              <a:rPr lang="en-US" sz="2000" dirty="0"/>
              <a:t>And a chair</a:t>
            </a:r>
          </a:p>
          <a:p>
            <a:r>
              <a:rPr lang="en-US" sz="2000" dirty="0"/>
              <a:t>And convenient electrical outlets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981200" y="1197440"/>
            <a:ext cx="82721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n-US" dirty="0">
                <a:solidFill>
                  <a:srgbClr val="C00000"/>
                </a:solidFill>
              </a:rPr>
              <a:t>Some Needs are Implicit</a:t>
            </a:r>
            <a:r>
              <a:rPr lang="en-US" altLang="en-US" dirty="0"/>
              <a:t> (unstated)</a:t>
            </a:r>
            <a:endParaRPr lang="en-US" altLang="en-US" dirty="0">
              <a:solidFill>
                <a:srgbClr val="FF0000"/>
              </a:solidFill>
            </a:endParaRPr>
          </a:p>
        </p:txBody>
      </p:sp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3802150"/>
            <a:ext cx="3586359" cy="257643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8198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6651" y="3820997"/>
            <a:ext cx="3748476" cy="253874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64838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5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8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8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r>
              <a:rPr lang="en-US" altLang="en-US"/>
              <a:t>Definitions of Software Quality</a:t>
            </a:r>
          </a:p>
        </p:txBody>
      </p:sp>
      <p:sp>
        <p:nvSpPr>
          <p:cNvPr id="1536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412180" y="1447800"/>
            <a:ext cx="9371248" cy="2539850"/>
          </a:xfrm>
          <a:noFill/>
          <a:ln/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marL="0" indent="0" algn="ctr">
              <a:buNone/>
            </a:pPr>
            <a:r>
              <a:rPr lang="en-US" altLang="en-US" dirty="0">
                <a:solidFill>
                  <a:srgbClr val="C00000"/>
                </a:solidFill>
              </a:rPr>
              <a:t>IEEE</a:t>
            </a:r>
            <a:r>
              <a:rPr lang="en-US" altLang="en-US" dirty="0">
                <a:solidFill>
                  <a:schemeClr val="tx2"/>
                </a:solidFill>
              </a:rPr>
              <a:t>:</a:t>
            </a:r>
            <a:r>
              <a:rPr lang="en-US" altLang="en-US" dirty="0"/>
              <a:t> The degree to which the software</a:t>
            </a:r>
            <a:r>
              <a:rPr lang="en-US" altLang="en-US" i="1" dirty="0">
                <a:solidFill>
                  <a:srgbClr val="0000CC"/>
                </a:solidFill>
              </a:rPr>
              <a:t> </a:t>
            </a:r>
            <a:r>
              <a:rPr lang="en-US" altLang="en-US" i="1" u="sng" dirty="0">
                <a:solidFill>
                  <a:srgbClr val="0000CC"/>
                </a:solidFill>
              </a:rPr>
              <a:t>possesses a desired combination</a:t>
            </a:r>
            <a:r>
              <a:rPr lang="en-US" altLang="en-US" i="1" dirty="0">
                <a:solidFill>
                  <a:srgbClr val="0000CC"/>
                </a:solidFill>
              </a:rPr>
              <a:t> </a:t>
            </a:r>
            <a:r>
              <a:rPr lang="en-US" altLang="en-US" dirty="0"/>
              <a:t>of</a:t>
            </a:r>
            <a:r>
              <a:rPr lang="en-US" altLang="en-US" i="1" dirty="0">
                <a:solidFill>
                  <a:srgbClr val="0000CC"/>
                </a:solidFill>
              </a:rPr>
              <a:t> </a:t>
            </a:r>
            <a:r>
              <a:rPr lang="en-US" altLang="en-US" i="1" u="sng" dirty="0">
                <a:solidFill>
                  <a:srgbClr val="0000CC"/>
                </a:solidFill>
              </a:rPr>
              <a:t>attributes</a:t>
            </a:r>
          </a:p>
          <a:p>
            <a:pPr marL="285750" indent="-285750" algn="ctr"/>
            <a:endParaRPr lang="en-US" altLang="en-US" dirty="0"/>
          </a:p>
          <a:p>
            <a:pPr marL="0" indent="0" algn="ctr">
              <a:buNone/>
            </a:pPr>
            <a:r>
              <a:rPr lang="en-US" altLang="en-US" dirty="0">
                <a:solidFill>
                  <a:srgbClr val="C00000"/>
                </a:solidFill>
              </a:rPr>
              <a:t>Crosby</a:t>
            </a:r>
            <a:r>
              <a:rPr lang="en-US" altLang="en-US" dirty="0">
                <a:solidFill>
                  <a:schemeClr val="tx2"/>
                </a:solidFill>
              </a:rPr>
              <a:t>:</a:t>
            </a:r>
            <a:r>
              <a:rPr lang="en-US" altLang="en-US" dirty="0"/>
              <a:t> The degree to which a</a:t>
            </a:r>
            <a:r>
              <a:rPr lang="en-US" altLang="en-US" i="1" dirty="0">
                <a:solidFill>
                  <a:srgbClr val="0000CC"/>
                </a:solidFill>
              </a:rPr>
              <a:t> </a:t>
            </a:r>
            <a:r>
              <a:rPr lang="en-US" altLang="en-US" i="1" u="sng" dirty="0">
                <a:solidFill>
                  <a:srgbClr val="0000CC"/>
                </a:solidFill>
              </a:rPr>
              <a:t>customer perceives</a:t>
            </a:r>
            <a:r>
              <a:rPr lang="en-US" altLang="en-US" i="1" dirty="0">
                <a:solidFill>
                  <a:srgbClr val="0000CC"/>
                </a:solidFill>
              </a:rPr>
              <a:t> </a:t>
            </a:r>
            <a:r>
              <a:rPr lang="en-US" altLang="en-US" dirty="0"/>
              <a:t>that software</a:t>
            </a:r>
            <a:r>
              <a:rPr lang="en-US" altLang="en-US" i="1" dirty="0">
                <a:solidFill>
                  <a:srgbClr val="0000CC"/>
                </a:solidFill>
              </a:rPr>
              <a:t> </a:t>
            </a:r>
            <a:r>
              <a:rPr lang="en-US" altLang="en-US" i="1" u="sng" dirty="0">
                <a:solidFill>
                  <a:srgbClr val="0000CC"/>
                </a:solidFill>
              </a:rPr>
              <a:t>meets</a:t>
            </a:r>
            <a:r>
              <a:rPr lang="en-US" altLang="en-US" i="1" dirty="0">
                <a:solidFill>
                  <a:srgbClr val="0000CC"/>
                </a:solidFill>
              </a:rPr>
              <a:t> </a:t>
            </a:r>
            <a:r>
              <a:rPr lang="en-US" altLang="en-US" dirty="0"/>
              <a:t>composite</a:t>
            </a:r>
            <a:r>
              <a:rPr lang="en-US" altLang="en-US" i="1" dirty="0">
                <a:solidFill>
                  <a:srgbClr val="0000CC"/>
                </a:solidFill>
              </a:rPr>
              <a:t> </a:t>
            </a:r>
            <a:r>
              <a:rPr lang="en-US" altLang="en-US" i="1" u="sng" dirty="0">
                <a:solidFill>
                  <a:srgbClr val="0000CC"/>
                </a:solidFill>
              </a:rPr>
              <a:t>expectations</a:t>
            </a:r>
          </a:p>
          <a:p>
            <a:pPr marL="285750" indent="-285750">
              <a:buNone/>
            </a:pPr>
            <a:endParaRPr lang="en-US" altLang="en-US" dirty="0"/>
          </a:p>
        </p:txBody>
      </p:sp>
      <p:sp>
        <p:nvSpPr>
          <p:cNvPr id="153604" name="AutoShape 4"/>
          <p:cNvSpPr>
            <a:spLocks noChangeArrowheads="1"/>
          </p:cNvSpPr>
          <p:nvPr/>
        </p:nvSpPr>
        <p:spPr bwMode="auto">
          <a:xfrm>
            <a:off x="2438401" y="4724401"/>
            <a:ext cx="7284539" cy="1203325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28575">
            <a:solidFill>
              <a:srgbClr val="0000CC"/>
            </a:solidFill>
            <a:round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altLang="en-US" sz="3200" b="0" dirty="0">
                <a:latin typeface="Comic Sans MS" pitchFamily="66" charset="0"/>
              </a:rPr>
              <a:t>Note that both definitions imply multiple expectations</a:t>
            </a:r>
          </a:p>
        </p:txBody>
      </p:sp>
    </p:spTree>
    <p:extLst>
      <p:ext uri="{BB962C8B-B14F-4D97-AF65-F5344CB8AC3E}">
        <p14:creationId xmlns:p14="http://schemas.microsoft.com/office/powerpoint/2010/main" val="55308615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604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Rectangle 2"/>
          <p:cNvSpPr>
            <a:spLocks noGrp="1" noChangeArrowheads="1"/>
          </p:cNvSpPr>
          <p:nvPr>
            <p:ph type="title"/>
          </p:nvPr>
        </p:nvSpPr>
        <p:spPr>
          <a:xfrm>
            <a:off x="1536700" y="0"/>
            <a:ext cx="9099550" cy="670891"/>
          </a:xfrm>
        </p:spPr>
        <p:txBody>
          <a:bodyPr/>
          <a:lstStyle/>
          <a:p>
            <a:r>
              <a:rPr lang="en-US" altLang="en-US" dirty="0"/>
              <a:t>Summary of Quality Definition Issues</a:t>
            </a:r>
          </a:p>
        </p:txBody>
      </p:sp>
      <p:sp>
        <p:nvSpPr>
          <p:cNvPr id="1576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44575" y="1219200"/>
            <a:ext cx="10102849" cy="4419600"/>
          </a:xfrm>
        </p:spPr>
        <p:txBody>
          <a:bodyPr/>
          <a:lstStyle/>
          <a:p>
            <a:r>
              <a:rPr lang="en-US" altLang="en-US" sz="2000" dirty="0"/>
              <a:t>You Must </a:t>
            </a:r>
            <a:r>
              <a:rPr lang="en-US" altLang="en-US" sz="2000" i="1" dirty="0">
                <a:solidFill>
                  <a:srgbClr val="0000CC"/>
                </a:solidFill>
              </a:rPr>
              <a:t>Define Quality</a:t>
            </a:r>
          </a:p>
          <a:p>
            <a:pPr lvl="1"/>
            <a:r>
              <a:rPr lang="en-US" altLang="en-US" sz="2000" dirty="0"/>
              <a:t>Before you can </a:t>
            </a:r>
            <a:r>
              <a:rPr lang="en-US" altLang="en-US" sz="2000" b="1" dirty="0">
                <a:solidFill>
                  <a:srgbClr val="C00000"/>
                </a:solidFill>
              </a:rPr>
              <a:t>engineer it </a:t>
            </a:r>
            <a:r>
              <a:rPr lang="en-US" altLang="en-US" sz="2000" dirty="0"/>
              <a:t>into your product</a:t>
            </a:r>
          </a:p>
          <a:p>
            <a:pPr lvl="1"/>
            <a:r>
              <a:rPr lang="en-US" altLang="en-US" sz="2000" dirty="0"/>
              <a:t>… and before you can </a:t>
            </a:r>
            <a:r>
              <a:rPr lang="en-US" altLang="en-US" sz="2000" b="1" dirty="0">
                <a:solidFill>
                  <a:srgbClr val="C00000"/>
                </a:solidFill>
              </a:rPr>
              <a:t>measure it</a:t>
            </a:r>
          </a:p>
          <a:p>
            <a:pPr lvl="1"/>
            <a:r>
              <a:rPr lang="en-US" altLang="en-US" sz="2000" dirty="0"/>
              <a:t>… or </a:t>
            </a:r>
            <a:r>
              <a:rPr lang="en-US" altLang="en-US" sz="2000" b="1" dirty="0">
                <a:solidFill>
                  <a:srgbClr val="C00000"/>
                </a:solidFill>
              </a:rPr>
              <a:t>test</a:t>
            </a:r>
            <a:r>
              <a:rPr lang="en-US" altLang="en-US" sz="2000" dirty="0"/>
              <a:t> whether the product has the desired quality attributes</a:t>
            </a:r>
          </a:p>
          <a:p>
            <a:pPr lvl="1"/>
            <a:endParaRPr lang="en-US" altLang="en-US" sz="2000" dirty="0"/>
          </a:p>
          <a:p>
            <a:r>
              <a:rPr lang="en-US" altLang="en-US" sz="2000" dirty="0"/>
              <a:t>Quality has </a:t>
            </a:r>
            <a:r>
              <a:rPr lang="en-US" altLang="en-US" sz="2000" i="1" dirty="0">
                <a:solidFill>
                  <a:srgbClr val="0000CC"/>
                </a:solidFill>
              </a:rPr>
              <a:t>Multiple Elements</a:t>
            </a:r>
          </a:p>
          <a:p>
            <a:pPr lvl="1"/>
            <a:r>
              <a:rPr lang="en-US" altLang="en-US" sz="2000" dirty="0"/>
              <a:t>It reflects a multitude of expectations</a:t>
            </a:r>
          </a:p>
          <a:p>
            <a:pPr lvl="1"/>
            <a:endParaRPr lang="en-US" altLang="en-US" sz="2000" dirty="0"/>
          </a:p>
          <a:p>
            <a:r>
              <a:rPr lang="en-US" altLang="en-US" sz="2000" dirty="0"/>
              <a:t>Quality is </a:t>
            </a:r>
            <a:r>
              <a:rPr lang="en-US" altLang="en-US" sz="2000" i="1" dirty="0">
                <a:solidFill>
                  <a:srgbClr val="0000CC"/>
                </a:solidFill>
              </a:rPr>
              <a:t>Relative</a:t>
            </a:r>
          </a:p>
          <a:p>
            <a:pPr lvl="1"/>
            <a:r>
              <a:rPr lang="en-US" altLang="en-US" sz="2000" dirty="0"/>
              <a:t>Quality is in the eye of the customer</a:t>
            </a:r>
          </a:p>
          <a:p>
            <a:pPr lvl="1"/>
            <a:endParaRPr lang="en-US" altLang="en-US" sz="2000" dirty="0"/>
          </a:p>
          <a:p>
            <a:r>
              <a:rPr lang="en-US" altLang="en-US" sz="2000" dirty="0"/>
              <a:t>Quality encompasses </a:t>
            </a:r>
            <a:r>
              <a:rPr lang="en-US" altLang="en-US" sz="2000" i="1" dirty="0">
                <a:solidFill>
                  <a:srgbClr val="0000CC"/>
                </a:solidFill>
              </a:rPr>
              <a:t>fitness, value, and other attributes </a:t>
            </a:r>
          </a:p>
        </p:txBody>
      </p:sp>
    </p:spTree>
    <p:extLst>
      <p:ext uri="{BB962C8B-B14F-4D97-AF65-F5344CB8AC3E}">
        <p14:creationId xmlns:p14="http://schemas.microsoft.com/office/powerpoint/2010/main" val="2854130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6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6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6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6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6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6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6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69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69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2067" y="0"/>
            <a:ext cx="10856107" cy="1206500"/>
          </a:xfrm>
        </p:spPr>
        <p:txBody>
          <a:bodyPr/>
          <a:lstStyle/>
          <a:p>
            <a:r>
              <a:rPr lang="en-US" dirty="0"/>
              <a:t>Quality Attributes are</a:t>
            </a:r>
            <a:br>
              <a:rPr lang="en-US" dirty="0"/>
            </a:br>
            <a:r>
              <a:rPr lang="en-US" dirty="0"/>
              <a:t>Seldom Directly Measurable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44132" y="1346790"/>
            <a:ext cx="6735578" cy="4419600"/>
          </a:xfrm>
        </p:spPr>
        <p:txBody>
          <a:bodyPr/>
          <a:lstStyle/>
          <a:p>
            <a:r>
              <a:rPr lang="en-US" dirty="0"/>
              <a:t>Fitness for intended use</a:t>
            </a:r>
          </a:p>
          <a:p>
            <a:r>
              <a:rPr lang="en-US" dirty="0"/>
              <a:t>Value to someone</a:t>
            </a:r>
          </a:p>
          <a:p>
            <a:r>
              <a:rPr lang="en-US" dirty="0"/>
              <a:t>Satisfaction of requirements</a:t>
            </a:r>
          </a:p>
          <a:p>
            <a:pPr lvl="1"/>
            <a:r>
              <a:rPr lang="en-US" dirty="0"/>
              <a:t>Including implicit, unstated requirements</a:t>
            </a:r>
          </a:p>
          <a:p>
            <a:r>
              <a:rPr lang="en-US" dirty="0"/>
              <a:t>Maintainability</a:t>
            </a:r>
          </a:p>
          <a:p>
            <a:r>
              <a:rPr lang="en-US" dirty="0"/>
              <a:t>Reliability</a:t>
            </a:r>
          </a:p>
          <a:p>
            <a:r>
              <a:rPr lang="en-US" dirty="0"/>
              <a:t>Supportability</a:t>
            </a:r>
          </a:p>
          <a:p>
            <a:r>
              <a:rPr lang="en-US" dirty="0"/>
              <a:t>Testability</a:t>
            </a:r>
          </a:p>
          <a:p>
            <a:r>
              <a:rPr lang="en-US" dirty="0"/>
              <a:t>…</a:t>
            </a:r>
          </a:p>
        </p:txBody>
      </p:sp>
      <p:sp>
        <p:nvSpPr>
          <p:cNvPr id="5" name="Right Brace 4"/>
          <p:cNvSpPr/>
          <p:nvPr/>
        </p:nvSpPr>
        <p:spPr bwMode="auto">
          <a:xfrm>
            <a:off x="8509592" y="1458931"/>
            <a:ext cx="627321" cy="3402418"/>
          </a:xfrm>
          <a:prstGeom prst="rightBrace">
            <a:avLst/>
          </a:prstGeom>
          <a:solidFill>
            <a:srgbClr val="FFFFFF"/>
          </a:solidFill>
          <a:ln w="38100" cap="flat" cmpd="sng" algn="ctr">
            <a:solidFill>
              <a:srgbClr val="0000CC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9147540" y="2649794"/>
            <a:ext cx="132907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  <a:latin typeface="Arial Narrow" panose="020B0606020202030204" pitchFamily="34" charset="0"/>
              </a:rPr>
              <a:t>How can these be measured?</a:t>
            </a:r>
          </a:p>
        </p:txBody>
      </p:sp>
      <p:sp>
        <p:nvSpPr>
          <p:cNvPr id="7" name="Rounded Rectangle 6"/>
          <p:cNvSpPr/>
          <p:nvPr/>
        </p:nvSpPr>
        <p:spPr bwMode="auto">
          <a:xfrm>
            <a:off x="2055628" y="5465136"/>
            <a:ext cx="8261498" cy="861237"/>
          </a:xfrm>
          <a:prstGeom prst="roundRect">
            <a:avLst/>
          </a:prstGeom>
          <a:solidFill>
            <a:schemeClr val="accent2"/>
          </a:solidFill>
          <a:ln w="38100" cap="flat" cmpd="sng" algn="ctr">
            <a:solidFill>
              <a:srgbClr val="0000C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/>
              <a:t>We need to find suitable </a:t>
            </a:r>
            <a:r>
              <a:rPr lang="en-US" i="1" dirty="0">
                <a:solidFill>
                  <a:srgbClr val="0000CC"/>
                </a:solidFill>
              </a:rPr>
              <a:t>ways to measure</a:t>
            </a:r>
            <a:r>
              <a:rPr lang="en-US" dirty="0"/>
              <a:t> these attributes.</a:t>
            </a:r>
          </a:p>
        </p:txBody>
      </p:sp>
    </p:spTree>
    <p:extLst>
      <p:ext uri="{BB962C8B-B14F-4D97-AF65-F5344CB8AC3E}">
        <p14:creationId xmlns:p14="http://schemas.microsoft.com/office/powerpoint/2010/main" val="338648426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Attributes Are Measurable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9505" y="1089571"/>
            <a:ext cx="10052989" cy="387740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Examples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Water boils at 100</a:t>
            </a:r>
            <a:r>
              <a:rPr lang="en-US" baseline="30000" dirty="0"/>
              <a:t>o</a:t>
            </a:r>
            <a:r>
              <a:rPr lang="en-US" dirty="0"/>
              <a:t> Centigrade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My new application will complete at least 10 searches per minute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Code written in C takes less memory space than code written in Python</a:t>
            </a:r>
          </a:p>
          <a:p>
            <a:pPr marL="0" indent="0" algn="ctr">
              <a:spcBef>
                <a:spcPts val="1800"/>
              </a:spcBef>
              <a:buNone/>
            </a:pPr>
            <a:r>
              <a:rPr lang="en-US" dirty="0"/>
              <a:t>The above statements may or may not be true, but they can all be tested because they are all measurable.</a:t>
            </a:r>
          </a:p>
          <a:p>
            <a:pPr lvl="1"/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2A87B13-65E4-4B19-904C-98C1018D889A}"/>
              </a:ext>
            </a:extLst>
          </p:cNvPr>
          <p:cNvGrpSpPr/>
          <p:nvPr/>
        </p:nvGrpSpPr>
        <p:grpSpPr>
          <a:xfrm>
            <a:off x="4048067" y="4803508"/>
            <a:ext cx="4095864" cy="1588759"/>
            <a:chOff x="4048067" y="4738579"/>
            <a:chExt cx="4095864" cy="1588759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3205FDA3-78FB-434F-BE4C-C52BFE41003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48067" y="4738579"/>
              <a:ext cx="4095864" cy="1419953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368B680-B081-4315-B56B-A83507268CBC}"/>
                </a:ext>
              </a:extLst>
            </p:cNvPr>
            <p:cNvSpPr txBox="1"/>
            <p:nvPr/>
          </p:nvSpPr>
          <p:spPr>
            <a:xfrm>
              <a:off x="5522470" y="6111894"/>
              <a:ext cx="114705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Arial Narrow" panose="020B0606020202030204" pitchFamily="34" charset="0"/>
                </a:rPr>
                <a:t>Elicitinsights.com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47236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Attributes are Not Measurable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38382" y="1453116"/>
            <a:ext cx="9855200" cy="423648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Examples:</a:t>
            </a:r>
          </a:p>
          <a:p>
            <a:pPr lvl="1"/>
            <a:r>
              <a:rPr lang="en-US" dirty="0"/>
              <a:t>Joe’s code is better than Jan’s code</a:t>
            </a:r>
          </a:p>
          <a:p>
            <a:pPr lvl="1"/>
            <a:r>
              <a:rPr lang="en-US" dirty="0"/>
              <a:t>Lisp is a superior programming language to C#</a:t>
            </a:r>
          </a:p>
          <a:p>
            <a:pPr lvl="1"/>
            <a:r>
              <a:rPr lang="en-US" dirty="0"/>
              <a:t>Object oriented design produces code that is more maintainable</a:t>
            </a:r>
          </a:p>
          <a:p>
            <a:pPr marL="0" indent="0">
              <a:spcBef>
                <a:spcPts val="2400"/>
              </a:spcBef>
              <a:buNone/>
            </a:pPr>
            <a:r>
              <a:rPr lang="en-US" dirty="0"/>
              <a:t>The above cannot be measured unless we define what we mean by:</a:t>
            </a:r>
          </a:p>
          <a:p>
            <a:pPr lvl="1"/>
            <a:r>
              <a:rPr lang="en-US" dirty="0"/>
              <a:t>Better than</a:t>
            </a:r>
          </a:p>
          <a:p>
            <a:pPr lvl="1"/>
            <a:r>
              <a:rPr lang="en-US" dirty="0"/>
              <a:t>Superior</a:t>
            </a:r>
          </a:p>
          <a:p>
            <a:pPr lvl="1"/>
            <a:r>
              <a:rPr lang="en-US" dirty="0"/>
              <a:t>Maintainable</a:t>
            </a:r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256051" y="4880917"/>
            <a:ext cx="391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a measurable way!</a:t>
            </a:r>
          </a:p>
        </p:txBody>
      </p:sp>
      <p:sp>
        <p:nvSpPr>
          <p:cNvPr id="5" name="Right Brace 4"/>
          <p:cNvSpPr/>
          <p:nvPr/>
        </p:nvSpPr>
        <p:spPr bwMode="auto">
          <a:xfrm>
            <a:off x="4490325" y="4559300"/>
            <a:ext cx="609600" cy="1104900"/>
          </a:xfrm>
          <a:prstGeom prst="rightBrace">
            <a:avLst/>
          </a:prstGeom>
          <a:solidFill>
            <a:srgbClr val="FFFFFF"/>
          </a:solidFill>
          <a:ln w="38100" cap="flat" cmpd="sng" algn="ctr">
            <a:solidFill>
              <a:srgbClr val="0000CC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211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Recommended 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5898" y="1017202"/>
            <a:ext cx="9950187" cy="5145529"/>
          </a:xfrm>
        </p:spPr>
        <p:txBody>
          <a:bodyPr/>
          <a:lstStyle/>
          <a:p>
            <a:pPr marL="0" indent="0">
              <a:buNone/>
            </a:pPr>
            <a:r>
              <a:rPr lang="en-US" i="1" dirty="0">
                <a:solidFill>
                  <a:srgbClr val="0000CC"/>
                </a:solidFill>
              </a:rPr>
              <a:t>SWX – The Software Extension to the Project Management Body of Knowledge</a:t>
            </a:r>
            <a:r>
              <a:rPr lang="en-US" dirty="0"/>
              <a:t>, available from PMI (</a:t>
            </a:r>
            <a:r>
              <a:rPr lang="en-US" u="sng" dirty="0">
                <a:hlinkClick r:id="rId2"/>
              </a:rPr>
              <a:t>www.pmi.com</a:t>
            </a:r>
            <a:r>
              <a:rPr lang="en-US" dirty="0"/>
              <a:t>) and the IEEE Computer Society (</a:t>
            </a:r>
            <a:r>
              <a:rPr lang="en-US" dirty="0">
                <a:hlinkClick r:id="rId3"/>
              </a:rPr>
              <a:t>www.computer.org</a:t>
            </a:r>
            <a:r>
              <a:rPr lang="en-US" dirty="0"/>
              <a:t>).</a:t>
            </a:r>
          </a:p>
          <a:p>
            <a:pPr lvl="1"/>
            <a:r>
              <a:rPr lang="en-US" dirty="0"/>
              <a:t>This is a general reference that may be important if you want to apply some of today’s techniques in project management.</a:t>
            </a:r>
          </a:p>
          <a:p>
            <a:pPr marL="0" indent="0">
              <a:spcBef>
                <a:spcPts val="3000"/>
              </a:spcBef>
              <a:buNone/>
            </a:pPr>
            <a:r>
              <a:rPr lang="en-US" i="1" dirty="0">
                <a:solidFill>
                  <a:srgbClr val="0000CC"/>
                </a:solidFill>
              </a:rPr>
              <a:t>SWEBOK – The Guide to the Software Engineering Body of Knowledge</a:t>
            </a:r>
            <a:r>
              <a:rPr lang="en-US" dirty="0"/>
              <a:t>, available from the IEEE Computer Society and also at </a:t>
            </a:r>
            <a:r>
              <a:rPr lang="en-US" u="sng" dirty="0">
                <a:hlinkClick r:id="rId4"/>
              </a:rPr>
              <a:t>www.swebok.org</a:t>
            </a:r>
            <a:endParaRPr lang="en-US" u="sng" dirty="0"/>
          </a:p>
          <a:p>
            <a:pPr lvl="1">
              <a:spcBef>
                <a:spcPts val="1200"/>
              </a:spcBef>
            </a:pPr>
            <a:r>
              <a:rPr lang="en-US" dirty="0"/>
              <a:t>This is another general reference that gives an overall picture of software engineering knowledge and summarizes topics that any software engineer should know about.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477167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Surrogates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22625" y="1431851"/>
            <a:ext cx="10145730" cy="356218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In order to measure an un-measurable attribute </a:t>
            </a:r>
          </a:p>
          <a:p>
            <a:pPr lvl="1"/>
            <a:r>
              <a:rPr lang="en-US" dirty="0"/>
              <a:t>such as “quality” or “maintainability”</a:t>
            </a:r>
          </a:p>
          <a:p>
            <a:pPr marL="0" indent="0">
              <a:spcBef>
                <a:spcPts val="1800"/>
              </a:spcBef>
              <a:buNone/>
            </a:pPr>
            <a:r>
              <a:rPr lang="en-US" dirty="0"/>
              <a:t>We may need to measure indirectly</a:t>
            </a:r>
          </a:p>
          <a:p>
            <a:pPr lvl="1" indent="-342900"/>
            <a:r>
              <a:rPr lang="en-US" dirty="0"/>
              <a:t>we measure something else that is associated with that attribute</a:t>
            </a:r>
          </a:p>
          <a:p>
            <a:pPr lvl="1"/>
            <a:r>
              <a:rPr lang="en-US" dirty="0"/>
              <a:t>such as “defects” or “repair cost”</a:t>
            </a:r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This alternative, measurable attribute is called a </a:t>
            </a:r>
            <a:r>
              <a:rPr lang="en-US" i="1" dirty="0">
                <a:solidFill>
                  <a:srgbClr val="0000CC"/>
                </a:solidFill>
              </a:rPr>
              <a:t>surrogate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94024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Surrogates Are Not the Real Thing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73084" y="1076662"/>
            <a:ext cx="8245832" cy="5064642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A surrogate may or may not accurately reflect the desired attribute</a:t>
            </a:r>
          </a:p>
          <a:p>
            <a:pPr marL="0" indent="0">
              <a:spcBef>
                <a:spcPts val="1800"/>
              </a:spcBef>
              <a:buNone/>
            </a:pPr>
            <a:r>
              <a:rPr lang="en-US" dirty="0"/>
              <a:t>Examples:</a:t>
            </a:r>
          </a:p>
          <a:p>
            <a:pPr lvl="1">
              <a:spcBef>
                <a:spcPts val="1800"/>
              </a:spcBef>
            </a:pPr>
            <a:r>
              <a:rPr lang="en-US" b="1" dirty="0">
                <a:solidFill>
                  <a:srgbClr val="C00000"/>
                </a:solidFill>
              </a:rPr>
              <a:t>Defects</a:t>
            </a:r>
            <a:r>
              <a:rPr lang="en-US" dirty="0"/>
              <a:t> are a common surrogate for quality</a:t>
            </a:r>
          </a:p>
          <a:p>
            <a:pPr lvl="1">
              <a:spcBef>
                <a:spcPts val="1800"/>
              </a:spcBef>
            </a:pPr>
            <a:r>
              <a:rPr lang="en-US" dirty="0"/>
              <a:t>But defects may or may not reflect </a:t>
            </a:r>
            <a:r>
              <a:rPr lang="en-US" b="1" dirty="0">
                <a:solidFill>
                  <a:srgbClr val="C00000"/>
                </a:solidFill>
              </a:rPr>
              <a:t>quality</a:t>
            </a:r>
            <a:r>
              <a:rPr lang="en-US" dirty="0"/>
              <a:t>.</a:t>
            </a:r>
          </a:p>
          <a:p>
            <a:pPr lvl="2"/>
            <a:r>
              <a:rPr lang="en-US" dirty="0"/>
              <a:t>Defects may reflect failure to do effective testing</a:t>
            </a:r>
          </a:p>
          <a:p>
            <a:pPr lvl="2"/>
            <a:r>
              <a:rPr lang="en-US" dirty="0"/>
              <a:t>Or failure of the customer to use the product</a:t>
            </a:r>
          </a:p>
          <a:p>
            <a:pPr lvl="1">
              <a:spcBef>
                <a:spcPts val="1800"/>
              </a:spcBef>
            </a:pPr>
            <a:r>
              <a:rPr lang="en-US" b="1" dirty="0">
                <a:solidFill>
                  <a:srgbClr val="C00000"/>
                </a:solidFill>
              </a:rPr>
              <a:t>Repair cost</a:t>
            </a:r>
            <a:r>
              <a:rPr lang="en-US" dirty="0"/>
              <a:t> may or may not reflect </a:t>
            </a:r>
            <a:r>
              <a:rPr lang="en-US" b="1" dirty="0">
                <a:solidFill>
                  <a:srgbClr val="C00000"/>
                </a:solidFill>
              </a:rPr>
              <a:t>maintainability</a:t>
            </a:r>
            <a:r>
              <a:rPr lang="en-US" dirty="0"/>
              <a:t> of the software</a:t>
            </a:r>
          </a:p>
          <a:p>
            <a:pPr lvl="2"/>
            <a:r>
              <a:rPr lang="en-US" dirty="0"/>
              <a:t>Perhaps “repair” included many changes to the software to add new features</a:t>
            </a:r>
          </a:p>
          <a:p>
            <a:pPr lvl="2"/>
            <a:r>
              <a:rPr lang="en-US" dirty="0"/>
              <a:t>Or perhaps the maintenance staff are not competent</a:t>
            </a:r>
          </a:p>
        </p:txBody>
      </p:sp>
    </p:spTree>
    <p:extLst>
      <p:ext uri="{BB962C8B-B14F-4D97-AF65-F5344CB8AC3E}">
        <p14:creationId xmlns:p14="http://schemas.microsoft.com/office/powerpoint/2010/main" val="1311559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2067" y="0"/>
            <a:ext cx="10856107" cy="1138357"/>
          </a:xfrm>
        </p:spPr>
        <p:txBody>
          <a:bodyPr/>
          <a:lstStyle/>
          <a:p>
            <a:r>
              <a:rPr lang="en-US" dirty="0"/>
              <a:t>There Are Systematic Ways to</a:t>
            </a:r>
            <a:br>
              <a:rPr lang="en-US" dirty="0"/>
            </a:br>
            <a:r>
              <a:rPr lang="en-US" dirty="0"/>
              <a:t>Identify Surrogates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2325" y="1228218"/>
            <a:ext cx="6595583" cy="3482005"/>
          </a:xfrm>
        </p:spPr>
        <p:txBody>
          <a:bodyPr/>
          <a:lstStyle/>
          <a:p>
            <a:r>
              <a:rPr lang="en-US" dirty="0"/>
              <a:t>Decomposition Approaches</a:t>
            </a:r>
          </a:p>
          <a:p>
            <a:pPr lvl="1"/>
            <a:r>
              <a:rPr lang="en-US" dirty="0"/>
              <a:t>Fixed models</a:t>
            </a:r>
          </a:p>
          <a:p>
            <a:pPr lvl="1"/>
            <a:r>
              <a:rPr lang="en-US" dirty="0"/>
              <a:t>Individualized models</a:t>
            </a:r>
          </a:p>
          <a:p>
            <a:pPr>
              <a:spcBef>
                <a:spcPts val="4800"/>
              </a:spcBef>
            </a:pPr>
            <a:r>
              <a:rPr lang="en-US" dirty="0"/>
              <a:t>Standardized Approaches</a:t>
            </a:r>
          </a:p>
          <a:p>
            <a:pPr lvl="1"/>
            <a:r>
              <a:rPr lang="en-US" dirty="0"/>
              <a:t>These enable comparisons of software from different organizations</a:t>
            </a:r>
          </a:p>
          <a:p>
            <a:pPr lvl="1"/>
            <a:r>
              <a:rPr lang="en-US" dirty="0"/>
              <a:t>But may not fit the desired quality characteristics of some software</a:t>
            </a:r>
          </a:p>
        </p:txBody>
      </p:sp>
      <p:sp>
        <p:nvSpPr>
          <p:cNvPr id="4" name="Rounded Rectangle 3"/>
          <p:cNvSpPr/>
          <p:nvPr/>
        </p:nvSpPr>
        <p:spPr bwMode="auto">
          <a:xfrm>
            <a:off x="1060488" y="5107654"/>
            <a:ext cx="10090863" cy="1293146"/>
          </a:xfrm>
          <a:prstGeom prst="roundRect">
            <a:avLst/>
          </a:prstGeom>
          <a:solidFill>
            <a:schemeClr val="accent2"/>
          </a:solidFill>
          <a:ln w="38100" cap="flat" cmpd="sng" algn="ctr">
            <a:solidFill>
              <a:srgbClr val="0000C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/>
              <a:t>There is little consensus on how to measure quality attributes, so most organizations define them in ways that fit their specific customer needs.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8921CCEB-1428-4623-B7EC-6D348B672B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4908" y="1320557"/>
            <a:ext cx="3962148" cy="15513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4ADBC152-CF88-4366-B2C2-AE586C7E248C}"/>
              </a:ext>
            </a:extLst>
          </p:cNvPr>
          <p:cNvGrpSpPr/>
          <p:nvPr/>
        </p:nvGrpSpPr>
        <p:grpSpPr>
          <a:xfrm>
            <a:off x="8352354" y="3143125"/>
            <a:ext cx="2705100" cy="1868125"/>
            <a:chOff x="8352354" y="3143125"/>
            <a:chExt cx="2705100" cy="186812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81C7910-AE71-4336-BF1B-C66CC037E0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52354" y="3143125"/>
              <a:ext cx="2705100" cy="1685925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E0F3A02-7396-4C43-9772-DBB133F3C68B}"/>
                </a:ext>
              </a:extLst>
            </p:cNvPr>
            <p:cNvSpPr txBox="1"/>
            <p:nvPr/>
          </p:nvSpPr>
          <p:spPr>
            <a:xfrm>
              <a:off x="8422580" y="4795806"/>
              <a:ext cx="256464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Arial Narrow" panose="020B0606020202030204" pitchFamily="34" charset="0"/>
                </a:rPr>
                <a:t>Bvicam.ac.in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24297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80660" y="99235"/>
            <a:ext cx="7458740" cy="1066800"/>
          </a:xfrm>
        </p:spPr>
        <p:txBody>
          <a:bodyPr/>
          <a:lstStyle/>
          <a:p>
            <a:r>
              <a:rPr lang="en-US" dirty="0"/>
              <a:t>Decomposition Approaches</a:t>
            </a:r>
            <a:br>
              <a:rPr lang="en-US" dirty="0"/>
            </a:br>
            <a:r>
              <a:rPr lang="en-US" sz="2400" dirty="0"/>
              <a:t>Boehm Software Quality Model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0167" y="1169805"/>
            <a:ext cx="6187883" cy="51565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ounded Rectangle 3"/>
          <p:cNvSpPr/>
          <p:nvPr/>
        </p:nvSpPr>
        <p:spPr bwMode="auto">
          <a:xfrm>
            <a:off x="8003216" y="1509827"/>
            <a:ext cx="2477386" cy="4322244"/>
          </a:xfrm>
          <a:prstGeom prst="roundRect">
            <a:avLst/>
          </a:prstGeom>
          <a:solidFill>
            <a:schemeClr val="accent2"/>
          </a:solidFill>
          <a:ln w="38100" cap="flat" cmpd="sng" algn="ctr">
            <a:solidFill>
              <a:srgbClr val="0000C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200" dirty="0"/>
              <a:t>The concept here is to </a:t>
            </a:r>
            <a:r>
              <a:rPr lang="en-US" sz="2200" i="1" dirty="0">
                <a:solidFill>
                  <a:srgbClr val="0000CC"/>
                </a:solidFill>
              </a:rPr>
              <a:t>decompose quality attributes or factors into </a:t>
            </a:r>
            <a:r>
              <a:rPr lang="en-US" sz="2200" i="1" dirty="0" err="1">
                <a:solidFill>
                  <a:srgbClr val="0000CC"/>
                </a:solidFill>
              </a:rPr>
              <a:t>subfactors</a:t>
            </a:r>
            <a:r>
              <a:rPr lang="en-US" sz="2200" i="1" dirty="0">
                <a:solidFill>
                  <a:srgbClr val="0000CC"/>
                </a:solidFill>
              </a:rPr>
              <a:t> </a:t>
            </a:r>
            <a:r>
              <a:rPr lang="en-US" sz="2200" dirty="0"/>
              <a:t>until you find factors that are </a:t>
            </a:r>
            <a:r>
              <a:rPr lang="en-US" sz="2200" dirty="0">
                <a:solidFill>
                  <a:srgbClr val="C00000"/>
                </a:solidFill>
              </a:rPr>
              <a:t>measurable</a:t>
            </a:r>
            <a:r>
              <a:rPr lang="en-US" sz="2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5842507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Closer Look at the Boehm Model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928038" y="1812279"/>
            <a:ext cx="1626782" cy="400110"/>
          </a:xfrm>
          <a:prstGeom prst="rect">
            <a:avLst/>
          </a:prstGeom>
          <a:solidFill>
            <a:srgbClr val="B2B2B2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 Narrow" panose="020B0606020202030204" pitchFamily="34" charset="0"/>
              </a:rPr>
              <a:t>General Utility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992529" y="2471525"/>
            <a:ext cx="1444252" cy="400110"/>
          </a:xfrm>
          <a:prstGeom prst="rect">
            <a:avLst/>
          </a:prstGeom>
          <a:solidFill>
            <a:srgbClr val="B2B2B2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rial Narrow" panose="020B0606020202030204" pitchFamily="34" charset="0"/>
              </a:rPr>
              <a:t>As-is Utility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992530" y="4750439"/>
            <a:ext cx="1710067" cy="400110"/>
          </a:xfrm>
          <a:prstGeom prst="rect">
            <a:avLst/>
          </a:prstGeom>
          <a:solidFill>
            <a:srgbClr val="B2B2B2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rial Narrow" panose="020B0606020202030204" pitchFamily="34" charset="0"/>
              </a:rPr>
              <a:t>Maintainability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994994" y="1812279"/>
            <a:ext cx="1444252" cy="400110"/>
          </a:xfrm>
          <a:prstGeom prst="rect">
            <a:avLst/>
          </a:prstGeom>
          <a:solidFill>
            <a:srgbClr val="B2B2B2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rial Narrow" panose="020B0606020202030204" pitchFamily="34" charset="0"/>
              </a:rPr>
              <a:t>Portability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994994" y="2471525"/>
            <a:ext cx="1444252" cy="400110"/>
          </a:xfrm>
          <a:prstGeom prst="rect">
            <a:avLst/>
          </a:prstGeom>
          <a:solidFill>
            <a:srgbClr val="B2B2B2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rial Narrow" panose="020B0606020202030204" pitchFamily="34" charset="0"/>
              </a:rPr>
              <a:t>Reliability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994994" y="3142603"/>
            <a:ext cx="1444252" cy="400110"/>
          </a:xfrm>
          <a:prstGeom prst="rect">
            <a:avLst/>
          </a:prstGeom>
          <a:solidFill>
            <a:srgbClr val="B2B2B2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rial Narrow" panose="020B0606020202030204" pitchFamily="34" charset="0"/>
              </a:rPr>
              <a:t>Efficiency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994994" y="3815998"/>
            <a:ext cx="1444252" cy="707886"/>
          </a:xfrm>
          <a:prstGeom prst="rect">
            <a:avLst/>
          </a:prstGeom>
          <a:solidFill>
            <a:srgbClr val="B2B2B2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rial Narrow" panose="020B0606020202030204" pitchFamily="34" charset="0"/>
              </a:rPr>
              <a:t>Human Engineering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994994" y="4749349"/>
            <a:ext cx="1444252" cy="400110"/>
          </a:xfrm>
          <a:prstGeom prst="rect">
            <a:avLst/>
          </a:prstGeom>
          <a:solidFill>
            <a:srgbClr val="B2B2B2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rial Narrow" panose="020B0606020202030204" pitchFamily="34" charset="0"/>
              </a:rPr>
              <a:t>Testability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019798" y="5369601"/>
            <a:ext cx="1958165" cy="400110"/>
          </a:xfrm>
          <a:prstGeom prst="rect">
            <a:avLst/>
          </a:prstGeom>
          <a:solidFill>
            <a:srgbClr val="B2B2B2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rial Narrow" panose="020B0606020202030204" pitchFamily="34" charset="0"/>
              </a:rPr>
              <a:t>Understandability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994995" y="6042996"/>
            <a:ext cx="1621462" cy="400110"/>
          </a:xfrm>
          <a:prstGeom prst="rect">
            <a:avLst/>
          </a:prstGeom>
          <a:solidFill>
            <a:srgbClr val="B2B2B2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rial Narrow" panose="020B0606020202030204" pitchFamily="34" charset="0"/>
              </a:rPr>
              <a:t>Modifiability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148090" y="1809934"/>
            <a:ext cx="2360429" cy="400110"/>
          </a:xfrm>
          <a:prstGeom prst="rect">
            <a:avLst/>
          </a:prstGeom>
          <a:solidFill>
            <a:srgbClr val="B2B2B2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rial Narrow" panose="020B0606020202030204" pitchFamily="34" charset="0"/>
              </a:rPr>
              <a:t>Device Independence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148089" y="2471525"/>
            <a:ext cx="2360429" cy="400110"/>
          </a:xfrm>
          <a:prstGeom prst="rect">
            <a:avLst/>
          </a:prstGeom>
          <a:solidFill>
            <a:srgbClr val="B2B2B2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rial Narrow" panose="020B0606020202030204" pitchFamily="34" charset="0"/>
              </a:rPr>
              <a:t>Completeness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148090" y="3142603"/>
            <a:ext cx="2360429" cy="400110"/>
          </a:xfrm>
          <a:prstGeom prst="rect">
            <a:avLst/>
          </a:prstGeom>
          <a:solidFill>
            <a:srgbClr val="B2B2B2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rial Narrow" panose="020B0606020202030204" pitchFamily="34" charset="0"/>
              </a:rPr>
              <a:t>Accuracy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148088" y="3815998"/>
            <a:ext cx="2360429" cy="400110"/>
          </a:xfrm>
          <a:prstGeom prst="rect">
            <a:avLst/>
          </a:prstGeom>
          <a:solidFill>
            <a:srgbClr val="B2B2B2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rial Narrow" panose="020B0606020202030204" pitchFamily="34" charset="0"/>
              </a:rPr>
              <a:t>Consistency</a:t>
            </a:r>
          </a:p>
        </p:txBody>
      </p:sp>
      <p:cxnSp>
        <p:nvCxnSpPr>
          <p:cNvPr id="19" name="Straight Connector 18"/>
          <p:cNvCxnSpPr>
            <a:stCxn id="4" idx="3"/>
            <a:endCxn id="7" idx="1"/>
          </p:cNvCxnSpPr>
          <p:nvPr/>
        </p:nvCxnSpPr>
        <p:spPr bwMode="auto">
          <a:xfrm>
            <a:off x="3554820" y="2012334"/>
            <a:ext cx="2440174" cy="0"/>
          </a:xfrm>
          <a:prstGeom prst="line">
            <a:avLst/>
          </a:prstGeom>
          <a:solidFill>
            <a:srgbClr val="FFFFFF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/>
          <p:cNvCxnSpPr>
            <a:stCxn id="4" idx="2"/>
            <a:endCxn id="6" idx="0"/>
          </p:cNvCxnSpPr>
          <p:nvPr/>
        </p:nvCxnSpPr>
        <p:spPr bwMode="auto">
          <a:xfrm>
            <a:off x="2741429" y="2212389"/>
            <a:ext cx="2106134" cy="2538050"/>
          </a:xfrm>
          <a:prstGeom prst="line">
            <a:avLst/>
          </a:prstGeom>
          <a:solidFill>
            <a:srgbClr val="FFFFFF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/>
          <p:cNvCxnSpPr>
            <a:stCxn id="6" idx="3"/>
            <a:endCxn id="11" idx="1"/>
          </p:cNvCxnSpPr>
          <p:nvPr/>
        </p:nvCxnSpPr>
        <p:spPr bwMode="auto">
          <a:xfrm flipV="1">
            <a:off x="5702596" y="4949404"/>
            <a:ext cx="292398" cy="1090"/>
          </a:xfrm>
          <a:prstGeom prst="line">
            <a:avLst/>
          </a:prstGeom>
          <a:solidFill>
            <a:srgbClr val="FFFFFF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Connector 23"/>
          <p:cNvCxnSpPr>
            <a:stCxn id="5" idx="3"/>
            <a:endCxn id="10" idx="1"/>
          </p:cNvCxnSpPr>
          <p:nvPr/>
        </p:nvCxnSpPr>
        <p:spPr bwMode="auto">
          <a:xfrm>
            <a:off x="5436782" y="2671581"/>
            <a:ext cx="558213" cy="1498361"/>
          </a:xfrm>
          <a:prstGeom prst="line">
            <a:avLst/>
          </a:prstGeom>
          <a:solidFill>
            <a:srgbClr val="FFFFFF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Connector 24"/>
          <p:cNvCxnSpPr>
            <a:stCxn id="5" idx="3"/>
            <a:endCxn id="9" idx="1"/>
          </p:cNvCxnSpPr>
          <p:nvPr/>
        </p:nvCxnSpPr>
        <p:spPr bwMode="auto">
          <a:xfrm>
            <a:off x="5436782" y="2671580"/>
            <a:ext cx="558213" cy="671078"/>
          </a:xfrm>
          <a:prstGeom prst="line">
            <a:avLst/>
          </a:prstGeom>
          <a:solidFill>
            <a:srgbClr val="FFFFFF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Straight Connector 25"/>
          <p:cNvCxnSpPr>
            <a:stCxn id="5" idx="3"/>
            <a:endCxn id="8" idx="1"/>
          </p:cNvCxnSpPr>
          <p:nvPr/>
        </p:nvCxnSpPr>
        <p:spPr bwMode="auto">
          <a:xfrm>
            <a:off x="5436782" y="2671580"/>
            <a:ext cx="558213" cy="0"/>
          </a:xfrm>
          <a:prstGeom prst="line">
            <a:avLst/>
          </a:prstGeom>
          <a:solidFill>
            <a:srgbClr val="FFFFFF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Straight Connector 35"/>
          <p:cNvCxnSpPr>
            <a:stCxn id="6" idx="3"/>
            <a:endCxn id="12" idx="1"/>
          </p:cNvCxnSpPr>
          <p:nvPr/>
        </p:nvCxnSpPr>
        <p:spPr bwMode="auto">
          <a:xfrm>
            <a:off x="5702597" y="4950494"/>
            <a:ext cx="317201" cy="619162"/>
          </a:xfrm>
          <a:prstGeom prst="line">
            <a:avLst/>
          </a:prstGeom>
          <a:solidFill>
            <a:srgbClr val="FFFFFF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7" name="Straight Connector 36"/>
          <p:cNvCxnSpPr>
            <a:stCxn id="6" idx="3"/>
            <a:endCxn id="13" idx="1"/>
          </p:cNvCxnSpPr>
          <p:nvPr/>
        </p:nvCxnSpPr>
        <p:spPr bwMode="auto">
          <a:xfrm>
            <a:off x="5702597" y="4950495"/>
            <a:ext cx="292399" cy="1292557"/>
          </a:xfrm>
          <a:prstGeom prst="line">
            <a:avLst/>
          </a:prstGeom>
          <a:solidFill>
            <a:srgbClr val="FFFFFF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Connector 41"/>
          <p:cNvCxnSpPr>
            <a:stCxn id="7" idx="3"/>
            <a:endCxn id="14" idx="1"/>
          </p:cNvCxnSpPr>
          <p:nvPr/>
        </p:nvCxnSpPr>
        <p:spPr bwMode="auto">
          <a:xfrm flipV="1">
            <a:off x="7439247" y="2009990"/>
            <a:ext cx="708843" cy="2345"/>
          </a:xfrm>
          <a:prstGeom prst="line">
            <a:avLst/>
          </a:prstGeom>
          <a:solidFill>
            <a:srgbClr val="FFFFFF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5" name="Straight Connector 44"/>
          <p:cNvCxnSpPr>
            <a:stCxn id="7" idx="3"/>
            <a:endCxn id="15" idx="1"/>
          </p:cNvCxnSpPr>
          <p:nvPr/>
        </p:nvCxnSpPr>
        <p:spPr bwMode="auto">
          <a:xfrm>
            <a:off x="7439246" y="2012334"/>
            <a:ext cx="708842" cy="659246"/>
          </a:xfrm>
          <a:prstGeom prst="line">
            <a:avLst/>
          </a:prstGeom>
          <a:solidFill>
            <a:srgbClr val="FFFFFF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Straight Connector 47"/>
          <p:cNvCxnSpPr>
            <a:stCxn id="8" idx="3"/>
            <a:endCxn id="15" idx="1"/>
          </p:cNvCxnSpPr>
          <p:nvPr/>
        </p:nvCxnSpPr>
        <p:spPr bwMode="auto">
          <a:xfrm>
            <a:off x="7439246" y="2671580"/>
            <a:ext cx="708842" cy="0"/>
          </a:xfrm>
          <a:prstGeom prst="line">
            <a:avLst/>
          </a:prstGeom>
          <a:solidFill>
            <a:srgbClr val="FFFFFF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" name="Straight Connector 50"/>
          <p:cNvCxnSpPr>
            <a:stCxn id="8" idx="3"/>
            <a:endCxn id="16" idx="1"/>
          </p:cNvCxnSpPr>
          <p:nvPr/>
        </p:nvCxnSpPr>
        <p:spPr bwMode="auto">
          <a:xfrm>
            <a:off x="7439247" y="2671580"/>
            <a:ext cx="708843" cy="671078"/>
          </a:xfrm>
          <a:prstGeom prst="line">
            <a:avLst/>
          </a:prstGeom>
          <a:solidFill>
            <a:srgbClr val="FFFFFF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4" name="Straight Connector 53"/>
          <p:cNvCxnSpPr>
            <a:stCxn id="8" idx="3"/>
            <a:endCxn id="17" idx="1"/>
          </p:cNvCxnSpPr>
          <p:nvPr/>
        </p:nvCxnSpPr>
        <p:spPr bwMode="auto">
          <a:xfrm>
            <a:off x="7439247" y="2671581"/>
            <a:ext cx="708841" cy="1344473"/>
          </a:xfrm>
          <a:prstGeom prst="line">
            <a:avLst/>
          </a:prstGeom>
          <a:solidFill>
            <a:srgbClr val="FFFFFF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7" name="TextBox 56"/>
          <p:cNvSpPr txBox="1"/>
          <p:nvPr/>
        </p:nvSpPr>
        <p:spPr>
          <a:xfrm>
            <a:off x="3679752" y="1212115"/>
            <a:ext cx="202284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rgbClr val="006600"/>
                </a:solidFill>
                <a:latin typeface="Arial Narrow" panose="020B0606020202030204" pitchFamily="34" charset="0"/>
              </a:rPr>
              <a:t>Primary Uses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5702596" y="910926"/>
            <a:ext cx="5820444" cy="5332125"/>
            <a:chOff x="3164072" y="51342"/>
            <a:chExt cx="5820444" cy="5332125"/>
          </a:xfrm>
        </p:grpSpPr>
        <p:sp>
          <p:nvSpPr>
            <p:cNvPr id="58" name="TextBox 57"/>
            <p:cNvSpPr txBox="1"/>
            <p:nvPr/>
          </p:nvSpPr>
          <p:spPr>
            <a:xfrm>
              <a:off x="3164072" y="51342"/>
              <a:ext cx="20228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>
                  <a:solidFill>
                    <a:srgbClr val="006600"/>
                  </a:solidFill>
                  <a:latin typeface="Arial Narrow" panose="020B0606020202030204" pitchFamily="34" charset="0"/>
                </a:rPr>
                <a:t>Quality</a:t>
              </a:r>
            </a:p>
            <a:p>
              <a:pPr algn="ctr"/>
              <a:r>
                <a:rPr lang="en-US" sz="2200" dirty="0">
                  <a:solidFill>
                    <a:srgbClr val="006600"/>
                  </a:solidFill>
                  <a:latin typeface="Arial Narrow" panose="020B0606020202030204" pitchFamily="34" charset="0"/>
                </a:rPr>
                <a:t>Factors</a:t>
              </a: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5698703" y="96136"/>
              <a:ext cx="20228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>
                  <a:solidFill>
                    <a:srgbClr val="006600"/>
                  </a:solidFill>
                  <a:latin typeface="Arial Narrow" panose="020B0606020202030204" pitchFamily="34" charset="0"/>
                </a:rPr>
                <a:t>Measurable Quality Criteria</a:t>
              </a:r>
            </a:p>
          </p:txBody>
        </p:sp>
        <p:sp>
          <p:nvSpPr>
            <p:cNvPr id="33" name="Rounded Rectangle 32"/>
            <p:cNvSpPr/>
            <p:nvPr/>
          </p:nvSpPr>
          <p:spPr bwMode="auto">
            <a:xfrm>
              <a:off x="6624089" y="4523884"/>
              <a:ext cx="2360427" cy="859583"/>
            </a:xfrm>
            <a:prstGeom prst="roundRect">
              <a:avLst/>
            </a:prstGeom>
            <a:solidFill>
              <a:schemeClr val="accent2"/>
            </a:solidFill>
            <a:ln w="38100" cap="flat" cmpd="sng" algn="ctr">
              <a:solidFill>
                <a:srgbClr val="0000CC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sz="2000" dirty="0"/>
                <a:t>Fenton’s Terminology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5391742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Comments on Boehm’s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55465" y="1130082"/>
            <a:ext cx="8843939" cy="2939115"/>
          </a:xfrm>
        </p:spPr>
        <p:txBody>
          <a:bodyPr/>
          <a:lstStyle/>
          <a:p>
            <a:r>
              <a:rPr lang="en-US" dirty="0"/>
              <a:t>This is a way to </a:t>
            </a:r>
            <a:r>
              <a:rPr lang="en-US" i="1" dirty="0">
                <a:solidFill>
                  <a:srgbClr val="0000CC"/>
                </a:solidFill>
              </a:rPr>
              <a:t>decompose what we mean by “quality”</a:t>
            </a:r>
            <a:r>
              <a:rPr lang="en-US" dirty="0">
                <a:solidFill>
                  <a:srgbClr val="0000CC"/>
                </a:solidFill>
              </a:rPr>
              <a:t> </a:t>
            </a:r>
            <a:r>
              <a:rPr lang="en-US" dirty="0"/>
              <a:t>until we have </a:t>
            </a:r>
            <a:r>
              <a:rPr lang="en-US" dirty="0">
                <a:solidFill>
                  <a:srgbClr val="C00000"/>
                </a:solidFill>
              </a:rPr>
              <a:t>measurable attributes</a:t>
            </a:r>
            <a:r>
              <a:rPr lang="en-US" dirty="0"/>
              <a:t> (quality criteria)</a:t>
            </a:r>
          </a:p>
          <a:p>
            <a:pPr>
              <a:spcBef>
                <a:spcPts val="1200"/>
              </a:spcBef>
            </a:pPr>
            <a:r>
              <a:rPr lang="en-US" dirty="0"/>
              <a:t>These quality criteria are </a:t>
            </a:r>
            <a:r>
              <a:rPr lang="en-US" i="1" dirty="0">
                <a:solidFill>
                  <a:srgbClr val="0000CC"/>
                </a:solidFill>
              </a:rPr>
              <a:t>surrogates</a:t>
            </a:r>
            <a:r>
              <a:rPr lang="en-US" dirty="0"/>
              <a:t> for quality</a:t>
            </a:r>
          </a:p>
          <a:p>
            <a:pPr lvl="1"/>
            <a:r>
              <a:rPr lang="en-US" dirty="0"/>
              <a:t>There are many of them</a:t>
            </a:r>
          </a:p>
          <a:p>
            <a:pPr lvl="1"/>
            <a:r>
              <a:rPr lang="en-US" dirty="0"/>
              <a:t>Some of them relate to multiple quality factors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3761498" y="4328332"/>
            <a:ext cx="4802820" cy="1828797"/>
            <a:chOff x="2033920" y="3796681"/>
            <a:chExt cx="4802820" cy="1828797"/>
          </a:xfrm>
        </p:grpSpPr>
        <p:grpSp>
          <p:nvGrpSpPr>
            <p:cNvPr id="10" name="Group 9"/>
            <p:cNvGrpSpPr/>
            <p:nvPr/>
          </p:nvGrpSpPr>
          <p:grpSpPr>
            <a:xfrm>
              <a:off x="2323217" y="4566122"/>
              <a:ext cx="4513523" cy="1059356"/>
              <a:chOff x="2323217" y="4310930"/>
              <a:chExt cx="4513523" cy="1059356"/>
            </a:xfrm>
          </p:grpSpPr>
          <p:sp>
            <p:nvSpPr>
              <p:cNvPr id="4" name="TextBox 3"/>
              <p:cNvSpPr txBox="1"/>
              <p:nvPr/>
            </p:nvSpPr>
            <p:spPr>
              <a:xfrm>
                <a:off x="2323217" y="4310930"/>
                <a:ext cx="1444252" cy="400110"/>
              </a:xfrm>
              <a:prstGeom prst="rect">
                <a:avLst/>
              </a:prstGeom>
              <a:solidFill>
                <a:srgbClr val="B2B2B2"/>
              </a:solidFill>
              <a:ln w="285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latin typeface="Arial Narrow" panose="020B0606020202030204" pitchFamily="34" charset="0"/>
                  </a:rPr>
                  <a:t>Portability</a:t>
                </a:r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2323217" y="4970176"/>
                <a:ext cx="1444252" cy="400110"/>
              </a:xfrm>
              <a:prstGeom prst="rect">
                <a:avLst/>
              </a:prstGeom>
              <a:solidFill>
                <a:srgbClr val="B2B2B2"/>
              </a:solidFill>
              <a:ln w="285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latin typeface="Arial Narrow" panose="020B0606020202030204" pitchFamily="34" charset="0"/>
                  </a:rPr>
                  <a:t>Reliability</a:t>
                </a:r>
              </a:p>
            </p:txBody>
          </p:sp>
          <p:sp>
            <p:nvSpPr>
              <p:cNvPr id="6" name="TextBox 5"/>
              <p:cNvSpPr txBox="1"/>
              <p:nvPr/>
            </p:nvSpPr>
            <p:spPr>
              <a:xfrm>
                <a:off x="4476311" y="4970176"/>
                <a:ext cx="2360429" cy="400110"/>
              </a:xfrm>
              <a:prstGeom prst="rect">
                <a:avLst/>
              </a:prstGeom>
              <a:solidFill>
                <a:srgbClr val="B2B2B2"/>
              </a:solidFill>
              <a:ln w="285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latin typeface="Arial Narrow" panose="020B0606020202030204" pitchFamily="34" charset="0"/>
                  </a:rPr>
                  <a:t>Completeness</a:t>
                </a:r>
              </a:p>
            </p:txBody>
          </p:sp>
          <p:cxnSp>
            <p:nvCxnSpPr>
              <p:cNvPr id="7" name="Straight Connector 6"/>
              <p:cNvCxnSpPr>
                <a:stCxn id="4" idx="3"/>
                <a:endCxn id="6" idx="1"/>
              </p:cNvCxnSpPr>
              <p:nvPr/>
            </p:nvCxnSpPr>
            <p:spPr bwMode="auto">
              <a:xfrm>
                <a:off x="3767469" y="4510985"/>
                <a:ext cx="708842" cy="659246"/>
              </a:xfrm>
              <a:prstGeom prst="line">
                <a:avLst/>
              </a:prstGeom>
              <a:solidFill>
                <a:srgbClr val="FFFFFF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8" name="Straight Connector 7"/>
              <p:cNvCxnSpPr>
                <a:stCxn id="5" idx="3"/>
                <a:endCxn id="6" idx="1"/>
              </p:cNvCxnSpPr>
              <p:nvPr/>
            </p:nvCxnSpPr>
            <p:spPr bwMode="auto">
              <a:xfrm>
                <a:off x="3767469" y="5170231"/>
                <a:ext cx="708842" cy="0"/>
              </a:xfrm>
              <a:prstGeom prst="line">
                <a:avLst/>
              </a:prstGeom>
              <a:solidFill>
                <a:srgbClr val="FFFFFF"/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sp>
          <p:nvSpPr>
            <p:cNvPr id="11" name="TextBox 10"/>
            <p:cNvSpPr txBox="1"/>
            <p:nvPr/>
          </p:nvSpPr>
          <p:spPr>
            <a:xfrm>
              <a:off x="2033920" y="3796681"/>
              <a:ext cx="20228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>
                  <a:solidFill>
                    <a:srgbClr val="006600"/>
                  </a:solidFill>
                  <a:latin typeface="Arial Narrow" panose="020B0606020202030204" pitchFamily="34" charset="0"/>
                </a:rPr>
                <a:t>Quality</a:t>
              </a:r>
            </a:p>
            <a:p>
              <a:pPr algn="ctr"/>
              <a:r>
                <a:rPr lang="en-US" sz="2200" dirty="0">
                  <a:solidFill>
                    <a:srgbClr val="006600"/>
                  </a:solidFill>
                  <a:latin typeface="Arial Narrow" panose="020B0606020202030204" pitchFamily="34" charset="0"/>
                </a:rPr>
                <a:t>Factors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638908" y="3801072"/>
              <a:ext cx="20228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>
                  <a:solidFill>
                    <a:srgbClr val="006600"/>
                  </a:solidFill>
                  <a:latin typeface="Arial Narrow" panose="020B0606020202030204" pitchFamily="34" charset="0"/>
                </a:rPr>
                <a:t>Measurable Quality Criteria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91404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38130" y="152400"/>
            <a:ext cx="7501270" cy="1066800"/>
          </a:xfrm>
        </p:spPr>
        <p:txBody>
          <a:bodyPr/>
          <a:lstStyle/>
          <a:p>
            <a:r>
              <a:rPr lang="en-US" dirty="0"/>
              <a:t>Decomposition Approaches</a:t>
            </a:r>
            <a:br>
              <a:rPr lang="en-US" dirty="0"/>
            </a:br>
            <a:r>
              <a:rPr lang="en-US" sz="2400" dirty="0"/>
              <a:t>McCall Software Quality Model</a:t>
            </a:r>
          </a:p>
        </p:txBody>
      </p:sp>
      <p:pic>
        <p:nvPicPr>
          <p:cNvPr id="3074" name="Picture 2" descr="http://sce2.umkc.edu/BIT/burrise/pl/software_quality_management/Mccalls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9815" y="1195259"/>
            <a:ext cx="6261986" cy="5159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ounded Rectangle 2"/>
          <p:cNvSpPr/>
          <p:nvPr/>
        </p:nvSpPr>
        <p:spPr bwMode="auto">
          <a:xfrm>
            <a:off x="8435164" y="1743740"/>
            <a:ext cx="2375316" cy="4433776"/>
          </a:xfrm>
          <a:prstGeom prst="roundRect">
            <a:avLst/>
          </a:prstGeom>
          <a:solidFill>
            <a:schemeClr val="accent2"/>
          </a:solidFill>
          <a:ln w="38100" cap="flat" cmpd="sng" algn="ctr">
            <a:solidFill>
              <a:srgbClr val="0000C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/>
              <a:t>As you can see, it’s possible to establish a lot of criteria related to quality</a:t>
            </a:r>
          </a:p>
        </p:txBody>
      </p:sp>
    </p:spTree>
    <p:extLst>
      <p:ext uri="{BB962C8B-B14F-4D97-AF65-F5344CB8AC3E}">
        <p14:creationId xmlns:p14="http://schemas.microsoft.com/office/powerpoint/2010/main" val="1437223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63702" y="152400"/>
            <a:ext cx="7575698" cy="1066800"/>
          </a:xfrm>
        </p:spPr>
        <p:txBody>
          <a:bodyPr/>
          <a:lstStyle/>
          <a:p>
            <a:r>
              <a:rPr lang="en-US" dirty="0"/>
              <a:t>McCall Model – Quality Factors and (Measurable) Criteria</a:t>
            </a: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5403" y="1360967"/>
            <a:ext cx="6587530" cy="49616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ounded Rectangle 2"/>
          <p:cNvSpPr/>
          <p:nvPr/>
        </p:nvSpPr>
        <p:spPr bwMode="auto">
          <a:xfrm>
            <a:off x="8658448" y="1839452"/>
            <a:ext cx="2693098" cy="3774560"/>
          </a:xfrm>
          <a:prstGeom prst="roundRect">
            <a:avLst/>
          </a:prstGeom>
          <a:solidFill>
            <a:schemeClr val="accent2"/>
          </a:solidFill>
          <a:ln w="38100" cap="flat" cmpd="sng" algn="ctr">
            <a:solidFill>
              <a:srgbClr val="0000C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200" dirty="0"/>
              <a:t>As with the Boehm model, some criteria relate to multiple quality factors</a:t>
            </a:r>
          </a:p>
        </p:txBody>
      </p:sp>
    </p:spTree>
    <p:extLst>
      <p:ext uri="{BB962C8B-B14F-4D97-AF65-F5344CB8AC3E}">
        <p14:creationId xmlns:p14="http://schemas.microsoft.com/office/powerpoint/2010/main" val="1195004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2067" y="0"/>
            <a:ext cx="10856107" cy="1200150"/>
          </a:xfrm>
        </p:spPr>
        <p:txBody>
          <a:bodyPr/>
          <a:lstStyle/>
          <a:p>
            <a:r>
              <a:rPr lang="en-US" dirty="0"/>
              <a:t>Do I Really Need to Measure</a:t>
            </a:r>
            <a:br>
              <a:rPr lang="en-US" dirty="0"/>
            </a:br>
            <a:r>
              <a:rPr lang="en-US" dirty="0"/>
              <a:t>So Many Attributes?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84933" y="1368895"/>
            <a:ext cx="9668833" cy="4556984"/>
          </a:xfrm>
        </p:spPr>
        <p:txBody>
          <a:bodyPr/>
          <a:lstStyle/>
          <a:p>
            <a:r>
              <a:rPr lang="en-US" dirty="0"/>
              <a:t>The various models tend to be comprehensive</a:t>
            </a:r>
          </a:p>
          <a:p>
            <a:pPr lvl="1"/>
            <a:r>
              <a:rPr lang="en-US" dirty="0"/>
              <a:t>But you may need to </a:t>
            </a:r>
            <a:r>
              <a:rPr lang="en-US" b="1" i="1" dirty="0">
                <a:solidFill>
                  <a:srgbClr val="0000CC"/>
                </a:solidFill>
              </a:rPr>
              <a:t>use only a portion</a:t>
            </a:r>
            <a:r>
              <a:rPr lang="en-US" dirty="0"/>
              <a:t> of a model for your specific situation</a:t>
            </a:r>
          </a:p>
          <a:p>
            <a:pPr lvl="1"/>
            <a:r>
              <a:rPr lang="en-US" dirty="0"/>
              <a:t>Ultimately you need to </a:t>
            </a:r>
            <a:r>
              <a:rPr lang="en-US" b="1" i="1" dirty="0">
                <a:solidFill>
                  <a:srgbClr val="0000CC"/>
                </a:solidFill>
              </a:rPr>
              <a:t>measure only what will actually be used</a:t>
            </a:r>
            <a:r>
              <a:rPr lang="en-US" dirty="0"/>
              <a:t> and be </a:t>
            </a:r>
            <a:r>
              <a:rPr lang="en-US" b="1" i="1" dirty="0">
                <a:solidFill>
                  <a:srgbClr val="0000CC"/>
                </a:solidFill>
              </a:rPr>
              <a:t>useful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9665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964066" y="1828800"/>
            <a:ext cx="8240422" cy="3317358"/>
          </a:xfrm>
        </p:spPr>
        <p:txBody>
          <a:bodyPr/>
          <a:lstStyle/>
          <a:p>
            <a:pPr algn="ctr">
              <a:spcBef>
                <a:spcPts val="3600"/>
              </a:spcBef>
            </a:pPr>
            <a:r>
              <a:rPr lang="en-US" dirty="0"/>
              <a:t>Measures of Software Quality</a:t>
            </a:r>
            <a:br>
              <a:rPr lang="en-US" dirty="0"/>
            </a:br>
            <a:br>
              <a:rPr lang="en-US" dirty="0"/>
            </a:br>
            <a:r>
              <a:rPr lang="en-US" dirty="0"/>
              <a:t>Based on</a:t>
            </a:r>
            <a:br>
              <a:rPr lang="en-US" dirty="0"/>
            </a:br>
            <a:br>
              <a:rPr lang="en-US" dirty="0"/>
            </a:br>
            <a:r>
              <a:rPr lang="en-US" dirty="0"/>
              <a:t>Defects or Faults or Failures</a:t>
            </a:r>
          </a:p>
        </p:txBody>
      </p:sp>
    </p:spTree>
    <p:extLst>
      <p:ext uri="{BB962C8B-B14F-4D97-AF65-F5344CB8AC3E}">
        <p14:creationId xmlns:p14="http://schemas.microsoft.com/office/powerpoint/2010/main" val="24824568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4098"/>
          <p:cNvSpPr>
            <a:spLocks noGrp="1" noChangeArrowheads="1"/>
          </p:cNvSpPr>
          <p:nvPr>
            <p:ph type="ctrTitle"/>
          </p:nvPr>
        </p:nvSpPr>
        <p:spPr>
          <a:xfrm>
            <a:off x="1981200" y="2286000"/>
            <a:ext cx="8229600" cy="2229729"/>
          </a:xfrm>
        </p:spPr>
        <p:txBody>
          <a:bodyPr/>
          <a:lstStyle/>
          <a:p>
            <a:pPr algn="ctr" eaLnBrk="1" hangingPunct="1"/>
            <a:r>
              <a:rPr lang="en-US" dirty="0"/>
              <a:t>Part 1</a:t>
            </a:r>
            <a:br>
              <a:rPr lang="en-US" dirty="0"/>
            </a:br>
            <a:br>
              <a:rPr lang="en-US" dirty="0"/>
            </a:br>
            <a:r>
              <a:rPr lang="en-US" dirty="0"/>
              <a:t>The Big Picture – How Quality Relates to Testing and Other Aspects of Software Engineering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343180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2067" y="0"/>
            <a:ext cx="10856107" cy="1080894"/>
          </a:xfrm>
        </p:spPr>
        <p:txBody>
          <a:bodyPr/>
          <a:lstStyle/>
          <a:p>
            <a:r>
              <a:rPr lang="en-US" dirty="0"/>
              <a:t>Quality = Lack of Defects </a:t>
            </a:r>
            <a:br>
              <a:rPr lang="en-US" dirty="0"/>
            </a:br>
            <a:r>
              <a:rPr lang="en-US" dirty="0"/>
              <a:t>(or Lack of Faults or Lack of Failures)</a:t>
            </a:r>
            <a:r>
              <a:rPr lang="en-US" baseline="30000" dirty="0">
                <a:solidFill>
                  <a:srgbClr val="C00000"/>
                </a:solidFill>
              </a:rPr>
              <a:t>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4201" y="1309671"/>
            <a:ext cx="10979150" cy="4798828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The advantage of this approach is that it is often </a:t>
            </a:r>
            <a:r>
              <a:rPr lang="en-US" i="1" dirty="0">
                <a:solidFill>
                  <a:srgbClr val="0000CC"/>
                </a:solidFill>
              </a:rPr>
              <a:t>easier to test for </a:t>
            </a:r>
            <a:r>
              <a:rPr lang="en-US" dirty="0"/>
              <a:t>defects or failures and </a:t>
            </a:r>
            <a:r>
              <a:rPr lang="en-US" i="1" dirty="0">
                <a:solidFill>
                  <a:srgbClr val="0000CC"/>
                </a:solidFill>
              </a:rPr>
              <a:t>easier to measure</a:t>
            </a:r>
            <a:r>
              <a:rPr lang="en-US" dirty="0"/>
              <a:t> them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US" dirty="0"/>
              <a:t>than many other measures of quality</a:t>
            </a:r>
          </a:p>
          <a:p>
            <a:pPr lvl="1">
              <a:spcBef>
                <a:spcPts val="1800"/>
              </a:spcBef>
            </a:pPr>
            <a:r>
              <a:rPr lang="en-US" dirty="0"/>
              <a:t>However this approach </a:t>
            </a:r>
            <a:r>
              <a:rPr lang="en-US" b="1" i="1" dirty="0">
                <a:solidFill>
                  <a:srgbClr val="0000CC"/>
                </a:solidFill>
              </a:rPr>
              <a:t>may not capture what quality means to the end user</a:t>
            </a:r>
          </a:p>
          <a:p>
            <a:pPr lvl="2"/>
            <a:r>
              <a:rPr lang="en-US" dirty="0"/>
              <a:t>Ease of use</a:t>
            </a:r>
          </a:p>
          <a:p>
            <a:pPr lvl="2"/>
            <a:r>
              <a:rPr lang="en-US" dirty="0"/>
              <a:t>Speed</a:t>
            </a:r>
          </a:p>
          <a:p>
            <a:pPr lvl="2"/>
            <a:r>
              <a:rPr lang="en-US" dirty="0"/>
              <a:t>…</a:t>
            </a:r>
          </a:p>
          <a:p>
            <a:pPr lvl="1"/>
            <a:r>
              <a:rPr lang="en-US" dirty="0"/>
              <a:t>And it </a:t>
            </a:r>
            <a:r>
              <a:rPr lang="en-US" b="1" i="1" dirty="0">
                <a:solidFill>
                  <a:srgbClr val="0000CC"/>
                </a:solidFill>
              </a:rPr>
              <a:t>may not reflect all that the developer considers important</a:t>
            </a:r>
          </a:p>
          <a:p>
            <a:pPr lvl="2"/>
            <a:r>
              <a:rPr lang="en-US" dirty="0"/>
              <a:t>Maintainability</a:t>
            </a:r>
          </a:p>
          <a:p>
            <a:pPr lvl="2"/>
            <a:r>
              <a:rPr lang="en-US" dirty="0"/>
              <a:t>Supportability</a:t>
            </a:r>
          </a:p>
          <a:p>
            <a:pPr lvl="2"/>
            <a:r>
              <a:rPr lang="en-US" dirty="0"/>
              <a:t>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340074" y="5629390"/>
            <a:ext cx="3934046" cy="707886"/>
          </a:xfrm>
          <a:prstGeom prst="rect">
            <a:avLst/>
          </a:prstGeom>
          <a:solidFill>
            <a:schemeClr val="accent2"/>
          </a:solidFill>
          <a:ln>
            <a:solidFill>
              <a:srgbClr val="0000CC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aseline="30000" dirty="0">
                <a:solidFill>
                  <a:srgbClr val="C00000"/>
                </a:solidFill>
                <a:latin typeface="Arial Narrow" panose="020B0606020202030204" pitchFamily="34" charset="0"/>
              </a:rPr>
              <a:t>1</a:t>
            </a:r>
            <a:r>
              <a:rPr lang="en-US" sz="2000" dirty="0">
                <a:latin typeface="Arial Narrow" panose="020B0606020202030204" pitchFamily="34" charset="0"/>
              </a:rPr>
              <a:t> Defects and faults usually mean the same thing – causes of failures. </a:t>
            </a:r>
          </a:p>
        </p:txBody>
      </p:sp>
    </p:spTree>
    <p:extLst>
      <p:ext uri="{BB962C8B-B14F-4D97-AF65-F5344CB8AC3E}">
        <p14:creationId xmlns:p14="http://schemas.microsoft.com/office/powerpoint/2010/main" val="4230400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51024" y="152400"/>
            <a:ext cx="7320611" cy="783643"/>
          </a:xfrm>
        </p:spPr>
        <p:txBody>
          <a:bodyPr/>
          <a:lstStyle/>
          <a:p>
            <a:r>
              <a:rPr lang="en-US" dirty="0"/>
              <a:t>Defect Density</a:t>
            </a:r>
            <a:r>
              <a:rPr lang="en-US" baseline="30000" dirty="0"/>
              <a:t>1</a:t>
            </a:r>
            <a:endParaRPr lang="en-US" baseline="30000" dirty="0">
              <a:solidFill>
                <a:srgbClr val="0066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536625" y="1057194"/>
                <a:ext cx="9106125" cy="4104568"/>
              </a:xfrm>
            </p:spPr>
            <p:txBody>
              <a:bodyPr/>
              <a:lstStyle/>
              <a:p>
                <a:pPr marL="0" indent="0" algn="ctr">
                  <a:buNone/>
                </a:pPr>
                <a:r>
                  <a:rPr lang="en-US" i="1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Defect Density</a:t>
                </a:r>
                <a:r>
                  <a:rPr lang="en-US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</a:t>
                </a:r>
                <a:r>
                  <a:rPr lang="en-US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𝑵𝒖𝒎𝒃𝒆𝒓</m:t>
                        </m:r>
                        <m:r>
                          <a:rPr lang="en-US" sz="2800" i="1">
                            <a:solidFill>
                              <a:srgbClr val="C00000"/>
                            </a:solidFill>
                            <a:latin typeface="Cambria Math"/>
                          </a:rPr>
                          <m:t> </m:t>
                        </m:r>
                        <m:r>
                          <a:rPr lang="en-US" sz="2800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𝒐𝒇</m:t>
                        </m:r>
                        <m:r>
                          <a:rPr lang="en-US" sz="2800" i="1">
                            <a:solidFill>
                              <a:srgbClr val="C00000"/>
                            </a:solidFill>
                            <a:latin typeface="Cambria Math"/>
                          </a:rPr>
                          <m:t> </m:t>
                        </m:r>
                        <m:r>
                          <a:rPr lang="en-US" sz="2800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𝑫𝒆𝒇𝒆𝒄𝒕𝒔</m:t>
                        </m:r>
                      </m:num>
                      <m:den>
                        <m:r>
                          <a:rPr lang="en-US" sz="2800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𝑺𝒊𝒛𝒆</m:t>
                        </m:r>
                        <m:r>
                          <a:rPr lang="en-US" sz="2800" i="1">
                            <a:solidFill>
                              <a:srgbClr val="C00000"/>
                            </a:solidFill>
                            <a:latin typeface="Cambria Math"/>
                          </a:rPr>
                          <m:t> </m:t>
                        </m:r>
                        <m:r>
                          <a:rPr lang="en-US" sz="2800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𝒐𝒇</m:t>
                        </m:r>
                        <m:r>
                          <a:rPr lang="en-US" sz="2800" i="1">
                            <a:solidFill>
                              <a:srgbClr val="C00000"/>
                            </a:solidFill>
                            <a:latin typeface="Cambria Math"/>
                          </a:rPr>
                          <m:t> </m:t>
                        </m:r>
                        <m:r>
                          <a:rPr lang="en-US" sz="2800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𝑺𝒐𝒇𝒕𝒘𝒂𝒓𝒆</m:t>
                        </m:r>
                        <m:r>
                          <a:rPr lang="en-US" sz="2800" i="1">
                            <a:solidFill>
                              <a:srgbClr val="C00000"/>
                            </a:solidFill>
                            <a:latin typeface="Cambria Math"/>
                          </a:rPr>
                          <m:t> </m:t>
                        </m:r>
                        <m:r>
                          <a:rPr lang="en-US" sz="2800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𝑷𝒓𝒐𝒅𝒖𝒄𝒕</m:t>
                        </m:r>
                      </m:den>
                    </m:f>
                  </m:oMath>
                </a14:m>
                <a:endParaRPr lang="en-US" dirty="0">
                  <a:solidFill>
                    <a:srgbClr val="C00000"/>
                  </a:solidFill>
                </a:endParaRPr>
              </a:p>
              <a:p>
                <a:pPr marL="0" indent="0">
                  <a:spcBef>
                    <a:spcPts val="1800"/>
                  </a:spcBef>
                  <a:buNone/>
                </a:pPr>
                <a:r>
                  <a:rPr lang="en-US" dirty="0"/>
                  <a:t>Variations:</a:t>
                </a:r>
              </a:p>
              <a:p>
                <a:pPr lvl="1"/>
                <a:r>
                  <a:rPr lang="en-US" b="1" i="1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Failure Density </a:t>
                </a:r>
                <a:r>
                  <a:rPr lang="en-US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(instead of defects)</a:t>
                </a:r>
              </a:p>
              <a:p>
                <a:pPr lvl="1"/>
                <a:r>
                  <a:rPr lang="en-US" b="1" i="1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Number of Defects </a:t>
                </a:r>
                <a:r>
                  <a:rPr lang="en-US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(this can be defined in different ways)</a:t>
                </a:r>
                <a:endParaRPr lang="en-US" i="1" dirty="0"/>
              </a:p>
              <a:p>
                <a:pPr lvl="2"/>
                <a:r>
                  <a:rPr lang="en-US" b="1" i="1" dirty="0">
                    <a:solidFill>
                      <a:srgbClr val="0000CC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Known Defects</a:t>
                </a:r>
              </a:p>
              <a:p>
                <a:pPr lvl="2"/>
                <a:r>
                  <a:rPr lang="en-US" b="1" i="1" dirty="0">
                    <a:solidFill>
                      <a:srgbClr val="0000CC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Total Defects</a:t>
                </a:r>
                <a:r>
                  <a:rPr lang="en-US" dirty="0">
                    <a:solidFill>
                      <a:srgbClr val="0000CC"/>
                    </a:solidFill>
                  </a:rPr>
                  <a:t> (</a:t>
                </a:r>
                <a:r>
                  <a:rPr lang="en-US" b="1" i="1" dirty="0">
                    <a:solidFill>
                      <a:srgbClr val="0000CC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Known Defects</a:t>
                </a:r>
                <a:r>
                  <a:rPr lang="en-US" dirty="0">
                    <a:solidFill>
                      <a:srgbClr val="0000CC"/>
                    </a:solidFill>
                  </a:rPr>
                  <a:t> + </a:t>
                </a:r>
                <a:r>
                  <a:rPr lang="en-US" b="1" i="1" dirty="0">
                    <a:solidFill>
                      <a:srgbClr val="0000CC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Latent</a:t>
                </a:r>
                <a:r>
                  <a:rPr lang="en-US" dirty="0">
                    <a:solidFill>
                      <a:srgbClr val="0000CC"/>
                    </a:solidFill>
                  </a:rPr>
                  <a:t> </a:t>
                </a:r>
                <a:r>
                  <a:rPr lang="en-US" b="1" i="1" dirty="0">
                    <a:solidFill>
                      <a:srgbClr val="0000CC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Defects</a:t>
                </a:r>
                <a:r>
                  <a:rPr lang="en-US" b="1" i="1" baseline="30000" dirty="0">
                    <a:solidFill>
                      <a:srgbClr val="0000CC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dirty="0"/>
                  <a:t>)</a:t>
                </a:r>
              </a:p>
              <a:p>
                <a:pPr lvl="1"/>
                <a:r>
                  <a:rPr lang="en-US" b="1" i="1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Size of Software Product </a:t>
                </a:r>
                <a:r>
                  <a:rPr lang="en-US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(can be defined in different ways) </a:t>
                </a:r>
              </a:p>
              <a:p>
                <a:pPr lvl="2"/>
                <a:r>
                  <a:rPr lang="en-US" sz="2200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It depends on the definition of size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36625" y="1057194"/>
                <a:ext cx="9106125" cy="4104568"/>
              </a:xfrm>
              <a:blipFill>
                <a:blip r:embed="rId2"/>
                <a:stretch>
                  <a:fillRect l="-10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9B5AD607-AA6C-438F-993A-0E1C05475B90}"/>
              </a:ext>
            </a:extLst>
          </p:cNvPr>
          <p:cNvSpPr txBox="1"/>
          <p:nvPr/>
        </p:nvSpPr>
        <p:spPr>
          <a:xfrm>
            <a:off x="5995001" y="5378189"/>
            <a:ext cx="5356544" cy="715089"/>
          </a:xfrm>
          <a:prstGeom prst="roundRect">
            <a:avLst/>
          </a:prstGeom>
          <a:solidFill>
            <a:srgbClr val="CCFFFF"/>
          </a:solidFill>
          <a:ln w="28575">
            <a:solidFill>
              <a:srgbClr val="3399FF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baseline="30000" dirty="0">
                <a:solidFill>
                  <a:srgbClr val="0000CC"/>
                </a:solidFill>
                <a:latin typeface="Arial Narrow" panose="020B0606020202030204" pitchFamily="34" charset="0"/>
              </a:rPr>
              <a:t>1 </a:t>
            </a:r>
            <a:r>
              <a:rPr lang="en-US" sz="1800" b="0" dirty="0">
                <a:latin typeface="Arial Narrow" panose="020B0606020202030204" pitchFamily="34" charset="0"/>
              </a:rPr>
              <a:t>Sometimes called “defect rate”, although this is inaccurate</a:t>
            </a:r>
          </a:p>
          <a:p>
            <a:r>
              <a:rPr lang="en-US" sz="1800" baseline="30000" dirty="0">
                <a:solidFill>
                  <a:srgbClr val="C00000"/>
                </a:solidFill>
                <a:latin typeface="Arial Narrow" panose="020B0606020202030204" pitchFamily="34" charset="0"/>
              </a:rPr>
              <a:t>2</a:t>
            </a:r>
            <a:r>
              <a:rPr lang="en-US" sz="1800" dirty="0">
                <a:solidFill>
                  <a:srgbClr val="C00000"/>
                </a:solidFill>
                <a:latin typeface="Arial Narrow" panose="020B0606020202030204" pitchFamily="34" charset="0"/>
              </a:rPr>
              <a:t> L</a:t>
            </a:r>
            <a:r>
              <a:rPr lang="en-US" sz="1800" b="0" dirty="0">
                <a:latin typeface="Arial Narrow" panose="020B0606020202030204" pitchFamily="34" charset="0"/>
              </a:rPr>
              <a:t>atent defects are defects we have not yet discovered</a:t>
            </a:r>
          </a:p>
        </p:txBody>
      </p:sp>
    </p:spTree>
    <p:extLst>
      <p:ext uri="{BB962C8B-B14F-4D97-AF65-F5344CB8AC3E}">
        <p14:creationId xmlns:p14="http://schemas.microsoft.com/office/powerpoint/2010/main" val="2499635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Defect Density Advantages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1165" y="1229835"/>
            <a:ext cx="9961008" cy="2844386"/>
          </a:xfrm>
        </p:spPr>
        <p:txBody>
          <a:bodyPr/>
          <a:lstStyle/>
          <a:p>
            <a:r>
              <a:rPr lang="en-US" dirty="0"/>
              <a:t>Easily measured, compared with other options</a:t>
            </a:r>
          </a:p>
          <a:p>
            <a:pPr>
              <a:spcBef>
                <a:spcPts val="1800"/>
              </a:spcBef>
            </a:pPr>
            <a:r>
              <a:rPr lang="en-US" dirty="0"/>
              <a:t>Gives a good, </a:t>
            </a:r>
            <a:r>
              <a:rPr lang="en-US" i="1" dirty="0">
                <a:solidFill>
                  <a:srgbClr val="0000CC"/>
                </a:solidFill>
              </a:rPr>
              <a:t>general idea of the overall quality</a:t>
            </a:r>
            <a:r>
              <a:rPr lang="en-US" dirty="0"/>
              <a:t> of the software</a:t>
            </a:r>
          </a:p>
          <a:p>
            <a:pPr>
              <a:spcBef>
                <a:spcPts val="1800"/>
              </a:spcBef>
            </a:pPr>
            <a:r>
              <a:rPr lang="en-US" dirty="0"/>
              <a:t>This measure has been used for over 50 years to measure software, and overall the defect density has correlated well with perceived quality of products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5708" y="4074221"/>
            <a:ext cx="3885795" cy="223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7" name="Picture 5" descr="http://www.ibm.com/developerworks/rational/library/11-proven-practices-for-peer-review/image001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9139" y="4074221"/>
            <a:ext cx="3235900" cy="2160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2045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91120" y="152400"/>
            <a:ext cx="8218778" cy="799875"/>
          </a:xfrm>
        </p:spPr>
        <p:txBody>
          <a:bodyPr/>
          <a:lstStyle/>
          <a:p>
            <a:r>
              <a:rPr lang="en-US" dirty="0"/>
              <a:t>Defect Density Drawbacks</a:t>
            </a:r>
            <a:br>
              <a:rPr lang="en-US" sz="2400" dirty="0"/>
            </a:br>
            <a:r>
              <a:rPr lang="en-US" sz="2000" dirty="0"/>
              <a:t>(1 of 3)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60683" y="1282324"/>
            <a:ext cx="9652600" cy="4916457"/>
          </a:xfrm>
        </p:spPr>
        <p:txBody>
          <a:bodyPr/>
          <a:lstStyle/>
          <a:p>
            <a:r>
              <a:rPr lang="en-US" dirty="0"/>
              <a:t>People can’t always agree on </a:t>
            </a:r>
            <a:r>
              <a:rPr lang="en-US" i="1" dirty="0">
                <a:solidFill>
                  <a:srgbClr val="0000CC"/>
                </a:solidFill>
              </a:rPr>
              <a:t>what constitutes a defect</a:t>
            </a:r>
          </a:p>
          <a:p>
            <a:pPr lvl="1"/>
            <a:r>
              <a:rPr lang="en-US" dirty="0"/>
              <a:t>Failure in operation vs mistake in the code</a:t>
            </a:r>
          </a:p>
          <a:p>
            <a:pPr lvl="1"/>
            <a:r>
              <a:rPr lang="en-US" dirty="0"/>
              <a:t>Post-release defects vs defects found during development</a:t>
            </a:r>
          </a:p>
          <a:p>
            <a:pPr lvl="1"/>
            <a:r>
              <a:rPr lang="en-US" dirty="0"/>
              <a:t>Discovered vs latent defects</a:t>
            </a:r>
          </a:p>
          <a:p>
            <a:pPr marL="342900" lvl="1" indent="-342900">
              <a:spcBef>
                <a:spcPts val="1800"/>
              </a:spcBef>
              <a:buFont typeface="Wingdings" pitchFamily="2" charset="2"/>
              <a:buChar char="§"/>
            </a:pPr>
            <a:r>
              <a:rPr lang="en-US" sz="2400" b="1" i="1" dirty="0">
                <a:solidFill>
                  <a:srgbClr val="0000CC"/>
                </a:solidFill>
              </a:rPr>
              <a:t>Severity of problems</a:t>
            </a:r>
            <a:r>
              <a:rPr lang="en-US" sz="2400" b="1" dirty="0"/>
              <a:t> caused by defects may be </a:t>
            </a:r>
            <a:r>
              <a:rPr lang="en-US" sz="2400" b="1" i="1" dirty="0">
                <a:solidFill>
                  <a:srgbClr val="0000CC"/>
                </a:solidFill>
              </a:rPr>
              <a:t>hard to assess</a:t>
            </a:r>
          </a:p>
          <a:p>
            <a:pPr lvl="1"/>
            <a:r>
              <a:rPr lang="en-US" dirty="0"/>
              <a:t>Some software defects have no significant impact on customer’s perception of quality</a:t>
            </a:r>
          </a:p>
          <a:p>
            <a:pPr lvl="1"/>
            <a:r>
              <a:rPr lang="en-US" dirty="0"/>
              <a:t>Different customers use the software in different ways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8566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from IBM</a:t>
            </a:r>
            <a:r>
              <a:rPr lang="en-US" baseline="30000" dirty="0">
                <a:solidFill>
                  <a:srgbClr val="C00000"/>
                </a:solidFill>
              </a:rPr>
              <a:t>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7591" y="1421219"/>
            <a:ext cx="9630957" cy="4419600"/>
          </a:xfrm>
        </p:spPr>
        <p:txBody>
          <a:bodyPr/>
          <a:lstStyle/>
          <a:p>
            <a:r>
              <a:rPr lang="en-US" dirty="0"/>
              <a:t>Approximately </a:t>
            </a:r>
            <a:r>
              <a:rPr lang="en-US" i="1" dirty="0">
                <a:solidFill>
                  <a:srgbClr val="0000CC"/>
                </a:solidFill>
              </a:rPr>
              <a:t>one out of three defects</a:t>
            </a:r>
            <a:r>
              <a:rPr lang="en-US" dirty="0"/>
              <a:t> will only cause a user failure </a:t>
            </a:r>
            <a:r>
              <a:rPr lang="en-US" i="1" dirty="0">
                <a:solidFill>
                  <a:srgbClr val="0000CC"/>
                </a:solidFill>
              </a:rPr>
              <a:t>once in 500 years</a:t>
            </a:r>
            <a:r>
              <a:rPr lang="en-US" dirty="0"/>
              <a:t>.</a:t>
            </a:r>
          </a:p>
          <a:p>
            <a:pPr>
              <a:spcBef>
                <a:spcPts val="1800"/>
              </a:spcBef>
            </a:pPr>
            <a:r>
              <a:rPr lang="en-US" dirty="0"/>
              <a:t>A </a:t>
            </a:r>
            <a:r>
              <a:rPr lang="en-US" i="1" dirty="0">
                <a:solidFill>
                  <a:srgbClr val="0000CC"/>
                </a:solidFill>
              </a:rPr>
              <a:t>very small portion</a:t>
            </a:r>
            <a:r>
              <a:rPr lang="en-US" dirty="0"/>
              <a:t> of defects (&lt;2%) </a:t>
            </a:r>
            <a:r>
              <a:rPr lang="en-US" i="1" dirty="0">
                <a:solidFill>
                  <a:srgbClr val="0000CC"/>
                </a:solidFill>
              </a:rPr>
              <a:t>cause the most important user failures</a:t>
            </a:r>
          </a:p>
        </p:txBody>
      </p:sp>
      <p:sp>
        <p:nvSpPr>
          <p:cNvPr id="4" name="Rounded Rectangle 3"/>
          <p:cNvSpPr/>
          <p:nvPr/>
        </p:nvSpPr>
        <p:spPr bwMode="auto">
          <a:xfrm>
            <a:off x="2456436" y="4136065"/>
            <a:ext cx="7288145" cy="1509824"/>
          </a:xfrm>
          <a:prstGeom prst="roundRect">
            <a:avLst/>
          </a:prstGeom>
          <a:solidFill>
            <a:schemeClr val="accent2"/>
          </a:solidFill>
          <a:ln w="38100" cap="flat" cmpd="sng" algn="ctr">
            <a:solidFill>
              <a:srgbClr val="0000C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/>
              <a:t>Number of defects </a:t>
            </a:r>
            <a:r>
              <a:rPr lang="en-US" u="sng" dirty="0"/>
              <a:t>may</a:t>
            </a:r>
            <a:r>
              <a:rPr lang="en-US" dirty="0"/>
              <a:t> </a:t>
            </a:r>
            <a:r>
              <a:rPr lang="en-US" u="sng" dirty="0"/>
              <a:t>not</a:t>
            </a:r>
            <a:r>
              <a:rPr lang="en-US" dirty="0"/>
              <a:t> be strongly correlated to the frequency or severity of end user failures.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330996" y="5954233"/>
            <a:ext cx="60286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aseline="30000" dirty="0">
                <a:solidFill>
                  <a:srgbClr val="C00000"/>
                </a:solidFill>
              </a:rPr>
              <a:t>1 </a:t>
            </a:r>
            <a:r>
              <a:rPr lang="en-US" sz="2000" b="0" dirty="0"/>
              <a:t>See Adams in reference list.</a:t>
            </a:r>
          </a:p>
        </p:txBody>
      </p:sp>
    </p:spTree>
    <p:extLst>
      <p:ext uri="{BB962C8B-B14F-4D97-AF65-F5344CB8AC3E}">
        <p14:creationId xmlns:p14="http://schemas.microsoft.com/office/powerpoint/2010/main" val="2816265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91120" y="152400"/>
            <a:ext cx="8229600" cy="805285"/>
          </a:xfrm>
        </p:spPr>
        <p:txBody>
          <a:bodyPr/>
          <a:lstStyle/>
          <a:p>
            <a:r>
              <a:rPr lang="en-US" dirty="0"/>
              <a:t>Defect Density Drawbacks</a:t>
            </a:r>
            <a:br>
              <a:rPr lang="en-US" sz="2400" dirty="0"/>
            </a:br>
            <a:r>
              <a:rPr lang="en-US" sz="2000" dirty="0"/>
              <a:t>(2 of 3)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3176" y="1184933"/>
            <a:ext cx="5204145" cy="4868140"/>
          </a:xfrm>
        </p:spPr>
        <p:txBody>
          <a:bodyPr/>
          <a:lstStyle/>
          <a:p>
            <a:r>
              <a:rPr lang="en-US" i="1" dirty="0">
                <a:solidFill>
                  <a:srgbClr val="0000CC"/>
                </a:solidFill>
              </a:rPr>
              <a:t>Different measures of the time scale</a:t>
            </a:r>
          </a:p>
          <a:p>
            <a:pPr lvl="1">
              <a:spcBef>
                <a:spcPts val="4200"/>
              </a:spcBef>
            </a:pPr>
            <a:r>
              <a:rPr lang="en-US" dirty="0"/>
              <a:t>Amount of </a:t>
            </a:r>
            <a:r>
              <a:rPr lang="en-US" b="1" i="1" dirty="0">
                <a:solidFill>
                  <a:srgbClr val="0000CC"/>
                </a:solidFill>
              </a:rPr>
              <a:t>time since release of product </a:t>
            </a:r>
          </a:p>
          <a:p>
            <a:pPr lvl="1">
              <a:spcBef>
                <a:spcPts val="4200"/>
              </a:spcBef>
            </a:pPr>
            <a:r>
              <a:rPr lang="en-US" dirty="0"/>
              <a:t>Amount of </a:t>
            </a:r>
            <a:r>
              <a:rPr lang="en-US" b="1" i="1" dirty="0">
                <a:solidFill>
                  <a:srgbClr val="0000CC"/>
                </a:solidFill>
              </a:rPr>
              <a:t>time the product is actually used </a:t>
            </a:r>
          </a:p>
          <a:p>
            <a:pPr lvl="1">
              <a:spcBef>
                <a:spcPts val="4200"/>
              </a:spcBef>
            </a:pPr>
            <a:r>
              <a:rPr lang="en-US" b="1" i="1" dirty="0">
                <a:solidFill>
                  <a:srgbClr val="0000CC"/>
                </a:solidFill>
              </a:rPr>
              <a:t>Processing time </a:t>
            </a:r>
            <a:r>
              <a:rPr lang="en-US" dirty="0"/>
              <a:t>actually used by the product</a:t>
            </a:r>
          </a:p>
          <a:p>
            <a:pPr lvl="1"/>
            <a:endParaRPr lang="en-US" dirty="0"/>
          </a:p>
        </p:txBody>
      </p:sp>
      <p:sp>
        <p:nvSpPr>
          <p:cNvPr id="4" name="Callout: Down Arrow 3">
            <a:extLst>
              <a:ext uri="{FF2B5EF4-FFF2-40B4-BE49-F238E27FC236}">
                <a16:creationId xmlns:a16="http://schemas.microsoft.com/office/drawing/2014/main" id="{D555CCDC-8128-4AD4-972C-D1DAAF767A08}"/>
              </a:ext>
            </a:extLst>
          </p:cNvPr>
          <p:cNvSpPr/>
          <p:nvPr/>
        </p:nvSpPr>
        <p:spPr bwMode="auto">
          <a:xfrm>
            <a:off x="5567560" y="1731393"/>
            <a:ext cx="1000970" cy="925221"/>
          </a:xfrm>
          <a:prstGeom prst="downArrowCallout">
            <a:avLst/>
          </a:prstGeom>
          <a:solidFill>
            <a:schemeClr val="accent5">
              <a:lumMod val="90000"/>
            </a:schemeClr>
          </a:solidFill>
          <a:ln w="28575" cap="flat" cmpd="sng" algn="ctr">
            <a:solidFill>
              <a:srgbClr val="0000C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Narrow" panose="020B0606020202030204" pitchFamily="34" charset="0"/>
              </a:rPr>
              <a:t>Release</a:t>
            </a:r>
          </a:p>
        </p:txBody>
      </p:sp>
      <p:sp>
        <p:nvSpPr>
          <p:cNvPr id="5" name="Callout: Down Arrow 4">
            <a:extLst>
              <a:ext uri="{FF2B5EF4-FFF2-40B4-BE49-F238E27FC236}">
                <a16:creationId xmlns:a16="http://schemas.microsoft.com/office/drawing/2014/main" id="{EEADC81F-77EB-47A0-93F3-2759A488BC71}"/>
              </a:ext>
            </a:extLst>
          </p:cNvPr>
          <p:cNvSpPr/>
          <p:nvPr/>
        </p:nvSpPr>
        <p:spPr bwMode="auto">
          <a:xfrm>
            <a:off x="7006793" y="1732295"/>
            <a:ext cx="1147960" cy="925221"/>
          </a:xfrm>
          <a:prstGeom prst="downArrowCallout">
            <a:avLst/>
          </a:prstGeom>
          <a:solidFill>
            <a:srgbClr val="CCFFFF"/>
          </a:solidFill>
          <a:ln w="28575" cap="flat" cmpd="sng" algn="ctr">
            <a:solidFill>
              <a:srgbClr val="0000C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Narrow" panose="020B0606020202030204" pitchFamily="34" charset="0"/>
              </a:rPr>
              <a:t>Purchase</a:t>
            </a:r>
          </a:p>
        </p:txBody>
      </p:sp>
      <p:sp>
        <p:nvSpPr>
          <p:cNvPr id="6" name="Callout: Down Arrow 5">
            <a:extLst>
              <a:ext uri="{FF2B5EF4-FFF2-40B4-BE49-F238E27FC236}">
                <a16:creationId xmlns:a16="http://schemas.microsoft.com/office/drawing/2014/main" id="{4A128B27-22D9-4F67-B2E5-1DC1189D7823}"/>
              </a:ext>
            </a:extLst>
          </p:cNvPr>
          <p:cNvSpPr/>
          <p:nvPr/>
        </p:nvSpPr>
        <p:spPr bwMode="auto">
          <a:xfrm>
            <a:off x="8489311" y="1731393"/>
            <a:ext cx="1293146" cy="925221"/>
          </a:xfrm>
          <a:prstGeom prst="downArrowCallout">
            <a:avLst/>
          </a:prstGeom>
          <a:solidFill>
            <a:srgbClr val="CC99FF"/>
          </a:solidFill>
          <a:ln w="28575" cap="flat" cmpd="sng" algn="ctr">
            <a:solidFill>
              <a:srgbClr val="0000C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Narrow" panose="020B0606020202030204" pitchFamily="34" charset="0"/>
              </a:rPr>
              <a:t>Installation</a:t>
            </a:r>
          </a:p>
        </p:txBody>
      </p:sp>
      <p:sp>
        <p:nvSpPr>
          <p:cNvPr id="7" name="Callout: Down Arrow 6">
            <a:extLst>
              <a:ext uri="{FF2B5EF4-FFF2-40B4-BE49-F238E27FC236}">
                <a16:creationId xmlns:a16="http://schemas.microsoft.com/office/drawing/2014/main" id="{3D303CA2-5181-413E-BC9D-896FD2958399}"/>
              </a:ext>
            </a:extLst>
          </p:cNvPr>
          <p:cNvSpPr/>
          <p:nvPr/>
        </p:nvSpPr>
        <p:spPr bwMode="auto">
          <a:xfrm>
            <a:off x="10167514" y="1731393"/>
            <a:ext cx="707894" cy="925221"/>
          </a:xfrm>
          <a:prstGeom prst="downArrowCallout">
            <a:avLst/>
          </a:prstGeom>
          <a:solidFill>
            <a:srgbClr val="FFFF99"/>
          </a:solidFill>
          <a:ln w="28575" cap="flat" cmpd="sng" algn="ctr">
            <a:solidFill>
              <a:srgbClr val="0000C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Narrow" panose="020B0606020202030204" pitchFamily="34" charset="0"/>
              </a:rPr>
              <a:t>First Use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11ADD8D0-B912-4E77-88EA-BF8C8461EA9B}"/>
              </a:ext>
            </a:extLst>
          </p:cNvPr>
          <p:cNvGraphicFramePr>
            <a:graphicFrameLocks noGrp="1"/>
          </p:cNvGraphicFramePr>
          <p:nvPr/>
        </p:nvGraphicFramePr>
        <p:xfrm>
          <a:off x="5567560" y="2759471"/>
          <a:ext cx="6305064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133">
                  <a:extLst>
                    <a:ext uri="{9D8B030D-6E8A-4147-A177-3AD203B41FA5}">
                      <a16:colId xmlns:a16="http://schemas.microsoft.com/office/drawing/2014/main" val="28629113"/>
                    </a:ext>
                  </a:extLst>
                </a:gridCol>
                <a:gridCol w="788133">
                  <a:extLst>
                    <a:ext uri="{9D8B030D-6E8A-4147-A177-3AD203B41FA5}">
                      <a16:colId xmlns:a16="http://schemas.microsoft.com/office/drawing/2014/main" val="743253258"/>
                    </a:ext>
                  </a:extLst>
                </a:gridCol>
                <a:gridCol w="788133">
                  <a:extLst>
                    <a:ext uri="{9D8B030D-6E8A-4147-A177-3AD203B41FA5}">
                      <a16:colId xmlns:a16="http://schemas.microsoft.com/office/drawing/2014/main" val="263677785"/>
                    </a:ext>
                  </a:extLst>
                </a:gridCol>
                <a:gridCol w="788133">
                  <a:extLst>
                    <a:ext uri="{9D8B030D-6E8A-4147-A177-3AD203B41FA5}">
                      <a16:colId xmlns:a16="http://schemas.microsoft.com/office/drawing/2014/main" val="293610896"/>
                    </a:ext>
                  </a:extLst>
                </a:gridCol>
                <a:gridCol w="788133">
                  <a:extLst>
                    <a:ext uri="{9D8B030D-6E8A-4147-A177-3AD203B41FA5}">
                      <a16:colId xmlns:a16="http://schemas.microsoft.com/office/drawing/2014/main" val="466748239"/>
                    </a:ext>
                  </a:extLst>
                </a:gridCol>
                <a:gridCol w="788133">
                  <a:extLst>
                    <a:ext uri="{9D8B030D-6E8A-4147-A177-3AD203B41FA5}">
                      <a16:colId xmlns:a16="http://schemas.microsoft.com/office/drawing/2014/main" val="1127481634"/>
                    </a:ext>
                  </a:extLst>
                </a:gridCol>
                <a:gridCol w="788133">
                  <a:extLst>
                    <a:ext uri="{9D8B030D-6E8A-4147-A177-3AD203B41FA5}">
                      <a16:colId xmlns:a16="http://schemas.microsoft.com/office/drawing/2014/main" val="1040144451"/>
                    </a:ext>
                  </a:extLst>
                </a:gridCol>
                <a:gridCol w="788133">
                  <a:extLst>
                    <a:ext uri="{9D8B030D-6E8A-4147-A177-3AD203B41FA5}">
                      <a16:colId xmlns:a16="http://schemas.microsoft.com/office/drawing/2014/main" val="15707049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Jan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Feb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Mar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Apr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May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Jun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Jul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Aug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2458399"/>
                  </a:ext>
                </a:extLst>
              </a:tr>
            </a:tbl>
          </a:graphicData>
        </a:graphic>
      </p:graphicFrame>
      <p:sp>
        <p:nvSpPr>
          <p:cNvPr id="9" name="Callout: Down Arrow 8">
            <a:extLst>
              <a:ext uri="{FF2B5EF4-FFF2-40B4-BE49-F238E27FC236}">
                <a16:creationId xmlns:a16="http://schemas.microsoft.com/office/drawing/2014/main" id="{947AA1B7-48BC-4FAE-B4B7-E1C62F8EC2C1}"/>
              </a:ext>
            </a:extLst>
          </p:cNvPr>
          <p:cNvSpPr/>
          <p:nvPr/>
        </p:nvSpPr>
        <p:spPr bwMode="auto">
          <a:xfrm>
            <a:off x="10972800" y="1731393"/>
            <a:ext cx="899824" cy="925221"/>
          </a:xfrm>
          <a:prstGeom prst="downArrowCallout">
            <a:avLst/>
          </a:prstGeom>
          <a:solidFill>
            <a:srgbClr val="FF6699"/>
          </a:solidFill>
          <a:ln w="28575" cap="flat" cmpd="sng" algn="ctr">
            <a:solidFill>
              <a:srgbClr val="0000C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Narrow" panose="020B0606020202030204" pitchFamily="34" charset="0"/>
              </a:rPr>
              <a:t>First Failure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5FFA90E-0CFB-489C-AE9C-7EFBA6F23982}"/>
              </a:ext>
            </a:extLst>
          </p:cNvPr>
          <p:cNvGrpSpPr/>
          <p:nvPr/>
        </p:nvGrpSpPr>
        <p:grpSpPr>
          <a:xfrm>
            <a:off x="6498643" y="3382762"/>
            <a:ext cx="5226237" cy="1496439"/>
            <a:chOff x="6271396" y="3435658"/>
            <a:chExt cx="5226237" cy="1496439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D1A9545-AB6D-4712-92C1-269E570FC6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481842" y="3665282"/>
              <a:ext cx="2476500" cy="1266815"/>
            </a:xfrm>
            <a:prstGeom prst="rect">
              <a:avLst/>
            </a:prstGeom>
          </p:spPr>
        </p:pic>
        <p:sp>
          <p:nvSpPr>
            <p:cNvPr id="11" name="Speech Bubble: Rectangle with Corners Rounded 10">
              <a:extLst>
                <a:ext uri="{FF2B5EF4-FFF2-40B4-BE49-F238E27FC236}">
                  <a16:creationId xmlns:a16="http://schemas.microsoft.com/office/drawing/2014/main" id="{00467104-99E5-4EE1-A8DA-566038B01504}"/>
                </a:ext>
              </a:extLst>
            </p:cNvPr>
            <p:cNvSpPr/>
            <p:nvPr/>
          </p:nvSpPr>
          <p:spPr bwMode="auto">
            <a:xfrm>
              <a:off x="6271396" y="3435658"/>
              <a:ext cx="1309377" cy="1366478"/>
            </a:xfrm>
            <a:prstGeom prst="wedgeRoundRectCallout">
              <a:avLst>
                <a:gd name="adj1" fmla="val 64291"/>
                <a:gd name="adj2" fmla="val -18178"/>
                <a:gd name="adj3" fmla="val 16667"/>
              </a:avLst>
            </a:prstGeom>
            <a:solidFill>
              <a:srgbClr val="CCFFFF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2000" dirty="0">
                  <a:latin typeface="Arial Narrow" panose="020B0606020202030204" pitchFamily="34" charset="0"/>
                </a:rPr>
                <a:t>No problems with the software?</a:t>
              </a:r>
              <a:endParaRPr kumimoji="0" 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Narrow" panose="020B0606020202030204" pitchFamily="34" charset="0"/>
              </a:endParaRPr>
            </a:p>
          </p:txBody>
        </p:sp>
        <p:sp>
          <p:nvSpPr>
            <p:cNvPr id="12" name="Speech Bubble: Rectangle with Corners Rounded 11">
              <a:extLst>
                <a:ext uri="{FF2B5EF4-FFF2-40B4-BE49-F238E27FC236}">
                  <a16:creationId xmlns:a16="http://schemas.microsoft.com/office/drawing/2014/main" id="{25CE3553-89DD-4093-8D83-4F2A0BEB2442}"/>
                </a:ext>
              </a:extLst>
            </p:cNvPr>
            <p:cNvSpPr/>
            <p:nvPr/>
          </p:nvSpPr>
          <p:spPr bwMode="auto">
            <a:xfrm>
              <a:off x="9866772" y="3492036"/>
              <a:ext cx="1630861" cy="1366478"/>
            </a:xfrm>
            <a:prstGeom prst="wedgeRoundRectCallout">
              <a:avLst>
                <a:gd name="adj1" fmla="val -79098"/>
                <a:gd name="adj2" fmla="val -23325"/>
                <a:gd name="adj3" fmla="val 16667"/>
              </a:avLst>
            </a:prstGeom>
            <a:solidFill>
              <a:srgbClr val="CCFFFF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2000" dirty="0">
                  <a:latin typeface="Arial Narrow" panose="020B0606020202030204" pitchFamily="34" charset="0"/>
                </a:rPr>
                <a:t>Not yet.</a:t>
              </a:r>
            </a:p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0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panose="020B0606020202030204" pitchFamily="34" charset="0"/>
                </a:rPr>
                <a:t>But we only use it once a year.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EDC8BAC-3F04-4821-8DF4-D42BBDEB1BAD}"/>
              </a:ext>
            </a:extLst>
          </p:cNvPr>
          <p:cNvGrpSpPr/>
          <p:nvPr/>
        </p:nvGrpSpPr>
        <p:grpSpPr>
          <a:xfrm>
            <a:off x="5805628" y="5027853"/>
            <a:ext cx="6151909" cy="1469591"/>
            <a:chOff x="5805628" y="5027853"/>
            <a:chExt cx="6151909" cy="1469591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91A626E-4B35-4728-A0C1-B8B364145C0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05628" y="5027853"/>
              <a:ext cx="6151909" cy="1288473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08908B7-AEDA-40AF-9548-C7B406877C76}"/>
                </a:ext>
              </a:extLst>
            </p:cNvPr>
            <p:cNvSpPr txBox="1"/>
            <p:nvPr/>
          </p:nvSpPr>
          <p:spPr>
            <a:xfrm>
              <a:off x="8505546" y="6282000"/>
              <a:ext cx="131478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Arial Narrow" panose="020B0606020202030204" pitchFamily="34" charset="0"/>
                </a:rPr>
                <a:t>Researchgate.net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67304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9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91120" y="152400"/>
            <a:ext cx="8229600" cy="805285"/>
          </a:xfrm>
        </p:spPr>
        <p:txBody>
          <a:bodyPr/>
          <a:lstStyle/>
          <a:p>
            <a:r>
              <a:rPr lang="en-US" dirty="0"/>
              <a:t>Defect Density Drawbacks</a:t>
            </a:r>
            <a:br>
              <a:rPr lang="en-US" sz="2400" dirty="0"/>
            </a:br>
            <a:r>
              <a:rPr lang="en-US" sz="2000" dirty="0"/>
              <a:t>(3 of 3)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3176" y="1109183"/>
            <a:ext cx="10285647" cy="5048137"/>
          </a:xfrm>
        </p:spPr>
        <p:txBody>
          <a:bodyPr/>
          <a:lstStyle/>
          <a:p>
            <a:pPr>
              <a:spcBef>
                <a:spcPts val="1800"/>
              </a:spcBef>
            </a:pPr>
            <a:r>
              <a:rPr lang="en-US" i="1" dirty="0">
                <a:solidFill>
                  <a:srgbClr val="0000CC"/>
                </a:solidFill>
              </a:rPr>
              <a:t>Different measures of size</a:t>
            </a:r>
          </a:p>
          <a:p>
            <a:pPr lvl="1">
              <a:spcBef>
                <a:spcPts val="600"/>
              </a:spcBef>
            </a:pPr>
            <a:r>
              <a:rPr lang="en-US" dirty="0"/>
              <a:t>This can make it hard to compare different projects or processes or development methods or organizations</a:t>
            </a:r>
          </a:p>
          <a:p>
            <a:pPr>
              <a:spcBef>
                <a:spcPts val="1800"/>
              </a:spcBef>
            </a:pPr>
            <a:endParaRPr lang="en-US" i="1" dirty="0">
              <a:solidFill>
                <a:srgbClr val="0000CC"/>
              </a:solidFill>
            </a:endParaRPr>
          </a:p>
          <a:p>
            <a:pPr>
              <a:spcBef>
                <a:spcPts val="1800"/>
              </a:spcBef>
            </a:pPr>
            <a:endParaRPr lang="en-US" i="1" dirty="0">
              <a:solidFill>
                <a:srgbClr val="0000CC"/>
              </a:solidFill>
            </a:endParaRPr>
          </a:p>
          <a:p>
            <a:pPr>
              <a:spcBef>
                <a:spcPts val="1800"/>
              </a:spcBef>
            </a:pPr>
            <a:endParaRPr lang="en-US" i="1" dirty="0">
              <a:solidFill>
                <a:srgbClr val="0000CC"/>
              </a:solidFill>
            </a:endParaRPr>
          </a:p>
          <a:p>
            <a:pPr>
              <a:spcBef>
                <a:spcPts val="1800"/>
              </a:spcBef>
            </a:pPr>
            <a:endParaRPr lang="en-US" i="1" dirty="0">
              <a:solidFill>
                <a:srgbClr val="0000CC"/>
              </a:solidFill>
            </a:endParaRPr>
          </a:p>
          <a:p>
            <a:pPr>
              <a:spcBef>
                <a:spcPts val="1800"/>
              </a:spcBef>
            </a:pPr>
            <a:r>
              <a:rPr lang="en-US" i="1" dirty="0">
                <a:solidFill>
                  <a:srgbClr val="0000CC"/>
                </a:solidFill>
              </a:rPr>
              <a:t>What is defect density telling us</a:t>
            </a:r>
            <a:r>
              <a:rPr lang="en-US" dirty="0"/>
              <a:t>?</a:t>
            </a:r>
          </a:p>
          <a:p>
            <a:pPr lvl="1"/>
            <a:r>
              <a:rPr lang="en-US" dirty="0"/>
              <a:t>The quality of our product?</a:t>
            </a:r>
          </a:p>
          <a:p>
            <a:pPr marL="1314450" lvl="3" indent="0">
              <a:buNone/>
            </a:pPr>
            <a:r>
              <a:rPr lang="en-US" dirty="0"/>
              <a:t>or</a:t>
            </a:r>
          </a:p>
          <a:p>
            <a:pPr lvl="1"/>
            <a:r>
              <a:rPr lang="en-US" dirty="0"/>
              <a:t>The effectiveness of our defect detection and correction process?</a:t>
            </a:r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9E2102-BF52-4B1E-8072-57DDE209C5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9790" y="2359573"/>
            <a:ext cx="4841504" cy="2266681"/>
          </a:xfrm>
          <a:prstGeom prst="rect">
            <a:avLst/>
          </a:prstGeom>
          <a:ln>
            <a:solidFill>
              <a:srgbClr val="0000CC"/>
            </a:solidFill>
          </a:ln>
        </p:spPr>
      </p:pic>
    </p:spTree>
    <p:extLst>
      <p:ext uri="{BB962C8B-B14F-4D97-AF65-F5344CB8AC3E}">
        <p14:creationId xmlns:p14="http://schemas.microsoft.com/office/powerpoint/2010/main" val="3565256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0393" y="152400"/>
            <a:ext cx="9133179" cy="837749"/>
          </a:xfrm>
        </p:spPr>
        <p:txBody>
          <a:bodyPr/>
          <a:lstStyle/>
          <a:p>
            <a:r>
              <a:rPr lang="en-US" dirty="0"/>
              <a:t>Despite These Drawbacks, </a:t>
            </a:r>
            <a:r>
              <a:rPr lang="en-US" sz="3000" dirty="0"/>
              <a:t>Defect Density is Very Widely Used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25609" y="1307807"/>
            <a:ext cx="9441585" cy="435934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Some metrics that incorporate defect density</a:t>
            </a:r>
          </a:p>
          <a:p>
            <a:pPr lvl="1"/>
            <a:r>
              <a:rPr lang="en-US" dirty="0"/>
              <a:t>Cumulative defect density</a:t>
            </a:r>
          </a:p>
          <a:p>
            <a:pPr lvl="2"/>
            <a:r>
              <a:rPr lang="en-US" dirty="0"/>
              <a:t>During development or after delivery</a:t>
            </a:r>
          </a:p>
          <a:p>
            <a:pPr lvl="1"/>
            <a:r>
              <a:rPr lang="en-US" dirty="0"/>
              <a:t>Total serious defects found</a:t>
            </a:r>
          </a:p>
          <a:p>
            <a:pPr lvl="1"/>
            <a:r>
              <a:rPr lang="en-US" dirty="0"/>
              <a:t>Mean time to fix serious defects</a:t>
            </a:r>
          </a:p>
          <a:p>
            <a:pPr lvl="1"/>
            <a:r>
              <a:rPr lang="en-US" dirty="0"/>
              <a:t>Defects found during design reviews per KLOC</a:t>
            </a:r>
          </a:p>
          <a:p>
            <a:pPr lvl="1"/>
            <a:r>
              <a:rPr lang="en-US" dirty="0"/>
              <a:t>Code inspection or peer review defects found per KLOC</a:t>
            </a:r>
          </a:p>
          <a:p>
            <a:pPr lvl="1"/>
            <a:r>
              <a:rPr lang="en-US" dirty="0"/>
              <a:t>System test errors found per KLOC</a:t>
            </a:r>
          </a:p>
          <a:p>
            <a:pPr lvl="1"/>
            <a:r>
              <a:rPr lang="en-US" dirty="0"/>
              <a:t>Customer-discovered problems per KLOC or per product</a:t>
            </a:r>
          </a:p>
        </p:txBody>
      </p:sp>
    </p:spTree>
    <p:extLst>
      <p:ext uri="{BB962C8B-B14F-4D97-AF65-F5344CB8AC3E}">
        <p14:creationId xmlns:p14="http://schemas.microsoft.com/office/powerpoint/2010/main" val="179582806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5001" y="0"/>
            <a:ext cx="10902950" cy="1016000"/>
          </a:xfrm>
        </p:spPr>
        <p:txBody>
          <a:bodyPr/>
          <a:lstStyle/>
          <a:p>
            <a:r>
              <a:rPr lang="en-US" dirty="0"/>
              <a:t>Usability</a:t>
            </a:r>
            <a:br>
              <a:rPr lang="en-US" dirty="0"/>
            </a:br>
            <a:r>
              <a:rPr lang="en-US" dirty="0"/>
              <a:t>Hard to Test For &amp; Hard to Measure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53241" y="3721396"/>
            <a:ext cx="8185150" cy="140349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Commonly used concepts of usability:</a:t>
            </a:r>
          </a:p>
          <a:p>
            <a:pPr lvl="1"/>
            <a:r>
              <a:rPr lang="en-US" dirty="0"/>
              <a:t>User Friendliness</a:t>
            </a:r>
          </a:p>
          <a:p>
            <a:pPr lvl="1"/>
            <a:r>
              <a:rPr lang="en-US" dirty="0"/>
              <a:t>Ease of use</a:t>
            </a:r>
          </a:p>
          <a:p>
            <a:pPr lvl="1"/>
            <a:endParaRPr lang="en-US" dirty="0"/>
          </a:p>
        </p:txBody>
      </p:sp>
      <p:sp>
        <p:nvSpPr>
          <p:cNvPr id="4" name="Rounded Rectangle 3"/>
          <p:cNvSpPr/>
          <p:nvPr/>
        </p:nvSpPr>
        <p:spPr bwMode="auto">
          <a:xfrm>
            <a:off x="1981201" y="1307806"/>
            <a:ext cx="8357191" cy="2243469"/>
          </a:xfrm>
          <a:prstGeom prst="roundRect">
            <a:avLst/>
          </a:prstGeom>
          <a:solidFill>
            <a:schemeClr val="accent2"/>
          </a:solidFill>
          <a:ln w="38100" cap="flat" cmpd="sng" algn="ctr">
            <a:solidFill>
              <a:srgbClr val="0000C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i="1" dirty="0">
                <a:solidFill>
                  <a:srgbClr val="0000CC"/>
                </a:solidFill>
              </a:rPr>
              <a:t>Formal Definition:</a:t>
            </a:r>
          </a:p>
          <a:p>
            <a:pPr algn="ctr"/>
            <a:r>
              <a:rPr lang="en-US" dirty="0"/>
              <a:t>Usability is the degree to which a system can be used by specified users to achieve specified goals with effectiveness, efficiency and satisfaction in a specified context of use.</a:t>
            </a:r>
          </a:p>
          <a:p>
            <a:pPr algn="r"/>
            <a:r>
              <a:rPr lang="en-US" sz="2000" dirty="0"/>
              <a:t>ISO/IEC 25010 (2011)</a:t>
            </a:r>
          </a:p>
        </p:txBody>
      </p:sp>
      <p:sp>
        <p:nvSpPr>
          <p:cNvPr id="5" name="Rounded Rectangle 4"/>
          <p:cNvSpPr/>
          <p:nvPr/>
        </p:nvSpPr>
        <p:spPr bwMode="auto">
          <a:xfrm>
            <a:off x="2119423" y="5241851"/>
            <a:ext cx="8102010" cy="1031358"/>
          </a:xfrm>
          <a:prstGeom prst="roundRect">
            <a:avLst/>
          </a:prstGeom>
          <a:solidFill>
            <a:srgbClr val="FFC000"/>
          </a:solidFill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/>
              <a:t>This is a very complex concept that is hard to measure, but important to most end users</a:t>
            </a:r>
          </a:p>
        </p:txBody>
      </p:sp>
    </p:spTree>
    <p:extLst>
      <p:ext uri="{BB962C8B-B14F-4D97-AF65-F5344CB8AC3E}">
        <p14:creationId xmlns:p14="http://schemas.microsoft.com/office/powerpoint/2010/main" val="347710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 Categories of Usability</a:t>
            </a:r>
            <a:r>
              <a:rPr lang="en-US" baseline="30000" dirty="0">
                <a:solidFill>
                  <a:srgbClr val="C00000"/>
                </a:solidFill>
              </a:rPr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092990" y="1282996"/>
                <a:ext cx="8185150" cy="4501117"/>
              </a:xfrm>
            </p:spPr>
            <p:txBody>
              <a:bodyPr/>
              <a:lstStyle/>
              <a:p>
                <a:r>
                  <a:rPr lang="en-US" dirty="0"/>
                  <a:t>Effectiveness</a:t>
                </a:r>
              </a:p>
              <a:p>
                <a:pPr lvl="1"/>
                <a:r>
                  <a:rPr lang="en-US" dirty="0"/>
                  <a:t>Can users complete the tasks correctly?</a:t>
                </a:r>
              </a:p>
              <a:p>
                <a:pPr lvl="1"/>
                <a:r>
                  <a:rPr lang="en-US" dirty="0"/>
                  <a:t>Example: </a:t>
                </a:r>
                <a:r>
                  <a:rPr lang="en-US" b="1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Effectiveness =</a:t>
                </a:r>
                <a:r>
                  <a:rPr lang="en-US" b="1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1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𝑸𝒖𝒂𝒏𝒕𝒊𝒕𝒚</m:t>
                        </m:r>
                        <m:r>
                          <a:rPr lang="en-US" sz="2800" b="1" i="1">
                            <a:solidFill>
                              <a:srgbClr val="C00000"/>
                            </a:solidFill>
                            <a:latin typeface="Cambria Math"/>
                          </a:rPr>
                          <m:t> ∗</m:t>
                        </m:r>
                        <m:r>
                          <a:rPr lang="en-US" sz="2800" b="1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𝑸𝒖𝒂𝒍𝒊𝒕𝒚</m:t>
                        </m:r>
                      </m:num>
                      <m:den>
                        <m:r>
                          <a:rPr lang="en-US" sz="2800" b="1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𝟏𝟎𝟎</m:t>
                        </m:r>
                      </m:den>
                    </m:f>
                  </m:oMath>
                </a14:m>
                <a:endParaRPr lang="en-US" b="1" dirty="0">
                  <a:solidFill>
                    <a:srgbClr val="C00000"/>
                  </a:solidFill>
                </a:endParaRPr>
              </a:p>
              <a:p>
                <a:r>
                  <a:rPr lang="en-US" dirty="0"/>
                  <a:t>Efficiency</a:t>
                </a:r>
              </a:p>
              <a:p>
                <a:pPr lvl="1"/>
                <a:r>
                  <a:rPr lang="en-US" dirty="0"/>
                  <a:t>Time required to complete the tasks</a:t>
                </a:r>
              </a:p>
              <a:p>
                <a:pPr lvl="1"/>
                <a:r>
                  <a:rPr lang="en-US" dirty="0"/>
                  <a:t>Example: </a:t>
                </a:r>
                <a:r>
                  <a:rPr lang="en-US" b="1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Efficiency =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1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𝑬𝒇𝒇𝒆𝒄𝒕𝒊𝒗𝒆𝒏𝒆𝒔𝒔</m:t>
                        </m:r>
                      </m:num>
                      <m:den>
                        <m:r>
                          <a:rPr lang="en-US" sz="2800" b="1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𝑻𝒂𝒔𝒌</m:t>
                        </m:r>
                        <m:r>
                          <a:rPr lang="en-US" sz="2800" b="1" i="1">
                            <a:solidFill>
                              <a:srgbClr val="C00000"/>
                            </a:solidFill>
                            <a:latin typeface="Cambria Math"/>
                          </a:rPr>
                          <m:t> </m:t>
                        </m:r>
                        <m:r>
                          <a:rPr lang="en-US" sz="2800" b="1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𝑻𝒊𝒎𝒆</m:t>
                        </m:r>
                      </m:den>
                    </m:f>
                  </m:oMath>
                </a14:m>
                <a:endParaRPr lang="en-US" b="1" dirty="0"/>
              </a:p>
              <a:p>
                <a:r>
                  <a:rPr lang="en-US" dirty="0"/>
                  <a:t>Satisfaction</a:t>
                </a:r>
              </a:p>
              <a:p>
                <a:pPr lvl="1"/>
                <a:r>
                  <a:rPr lang="en-US" dirty="0"/>
                  <a:t>Degree to which the end user likes the software</a:t>
                </a:r>
              </a:p>
              <a:p>
                <a:pPr lvl="2">
                  <a:buFont typeface="Wingdings" panose="05000000000000000000" pitchFamily="2" charset="2"/>
                  <a:buChar char="Ø"/>
                </a:pPr>
                <a:r>
                  <a:rPr lang="en-US" b="1" i="1" dirty="0">
                    <a:solidFill>
                      <a:srgbClr val="0000CC"/>
                    </a:solidFill>
                  </a:rPr>
                  <a:t>This is a very subjective measure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92990" y="1282996"/>
                <a:ext cx="8185150" cy="4501117"/>
              </a:xfrm>
              <a:blipFill>
                <a:blip r:embed="rId2"/>
                <a:stretch>
                  <a:fillRect l="-968" t="-1083" b="-2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5197141" y="6086970"/>
            <a:ext cx="61775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aseline="30000" dirty="0">
                <a:solidFill>
                  <a:srgbClr val="C00000"/>
                </a:solidFill>
              </a:rPr>
              <a:t>1</a:t>
            </a:r>
            <a:r>
              <a:rPr lang="en-US" sz="2000" b="0" dirty="0"/>
              <a:t> See Fenton, section 10.3 for further details</a:t>
            </a:r>
          </a:p>
        </p:txBody>
      </p:sp>
    </p:spTree>
    <p:extLst>
      <p:ext uri="{BB962C8B-B14F-4D97-AF65-F5344CB8AC3E}">
        <p14:creationId xmlns:p14="http://schemas.microsoft.com/office/powerpoint/2010/main" val="689528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298" name="Rectangle 2"/>
          <p:cNvSpPr>
            <a:spLocks noGrp="1" noChangeArrowheads="1"/>
          </p:cNvSpPr>
          <p:nvPr>
            <p:ph type="title"/>
          </p:nvPr>
        </p:nvSpPr>
        <p:spPr>
          <a:xfrm>
            <a:off x="2419463" y="97392"/>
            <a:ext cx="7239000" cy="605993"/>
          </a:xfrm>
        </p:spPr>
        <p:txBody>
          <a:bodyPr/>
          <a:lstStyle/>
          <a:p>
            <a:r>
              <a:rPr lang="en-US" altLang="en-US" dirty="0"/>
              <a:t>Test and Evaluation</a:t>
            </a:r>
          </a:p>
        </p:txBody>
      </p:sp>
      <p:sp>
        <p:nvSpPr>
          <p:cNvPr id="567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31020" y="1323753"/>
            <a:ext cx="9625548" cy="4343400"/>
          </a:xfrm>
        </p:spPr>
        <p:txBody>
          <a:bodyPr/>
          <a:lstStyle/>
          <a:p>
            <a:pPr>
              <a:buFont typeface="Wingdings" pitchFamily="2" charset="2"/>
              <a:buNone/>
            </a:pPr>
            <a:r>
              <a:rPr lang="en-US" altLang="en-US" i="1" dirty="0">
                <a:solidFill>
                  <a:srgbClr val="0000CC"/>
                </a:solidFill>
              </a:rPr>
              <a:t>Evaluation</a:t>
            </a:r>
            <a:r>
              <a:rPr lang="en-US" altLang="en-US" dirty="0"/>
              <a:t>: Appraising a product through one of the following:</a:t>
            </a:r>
          </a:p>
          <a:p>
            <a:pPr lvl="1"/>
            <a:r>
              <a:rPr lang="en-US" altLang="en-US" sz="2400" dirty="0"/>
              <a:t>Examination, analysis, demonstration</a:t>
            </a:r>
          </a:p>
          <a:p>
            <a:pPr lvl="1"/>
            <a:r>
              <a:rPr lang="en-US" altLang="en-US" sz="2400" dirty="0"/>
              <a:t>Testing</a:t>
            </a:r>
          </a:p>
          <a:p>
            <a:pPr lvl="1"/>
            <a:r>
              <a:rPr lang="en-US" altLang="en-US" sz="2400" dirty="0"/>
              <a:t>or other means</a:t>
            </a:r>
          </a:p>
          <a:p>
            <a:pPr>
              <a:spcBef>
                <a:spcPts val="1800"/>
              </a:spcBef>
              <a:buNone/>
            </a:pPr>
            <a:r>
              <a:rPr lang="en-US" altLang="en-US" i="1" dirty="0">
                <a:solidFill>
                  <a:srgbClr val="0000CC"/>
                </a:solidFill>
              </a:rPr>
              <a:t>Testing</a:t>
            </a:r>
            <a:r>
              <a:rPr lang="en-US" altLang="en-US" dirty="0">
                <a:solidFill>
                  <a:schemeClr val="tx2"/>
                </a:solidFill>
              </a:rPr>
              <a:t>:</a:t>
            </a:r>
            <a:r>
              <a:rPr lang="en-US" altLang="en-US" dirty="0"/>
              <a:t> Exercising a system to improve confidence that it satisfies requirements or to identify variations between desired and actual behavior.</a:t>
            </a:r>
          </a:p>
        </p:txBody>
      </p:sp>
      <p:sp>
        <p:nvSpPr>
          <p:cNvPr id="567300" name="AutoShape 4"/>
          <p:cNvSpPr>
            <a:spLocks noChangeArrowheads="1"/>
          </p:cNvSpPr>
          <p:nvPr/>
        </p:nvSpPr>
        <p:spPr bwMode="auto">
          <a:xfrm>
            <a:off x="2286001" y="5486401"/>
            <a:ext cx="7750175" cy="595313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28575">
            <a:solidFill>
              <a:srgbClr val="0000CC"/>
            </a:solidFill>
            <a:round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en-US" altLang="en-US" sz="2800" b="0"/>
              <a:t>“Evaluation” is the broader term.</a:t>
            </a:r>
          </a:p>
        </p:txBody>
      </p:sp>
    </p:spTree>
    <p:extLst>
      <p:ext uri="{BB962C8B-B14F-4D97-AF65-F5344CB8AC3E}">
        <p14:creationId xmlns:p14="http://schemas.microsoft.com/office/powerpoint/2010/main" val="341777726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2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2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2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2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2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7300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2067" y="0"/>
            <a:ext cx="10856107" cy="1047750"/>
          </a:xfrm>
        </p:spPr>
        <p:txBody>
          <a:bodyPr/>
          <a:lstStyle/>
          <a:p>
            <a:r>
              <a:rPr lang="en-US" dirty="0"/>
              <a:t>Internal Attributes Generally Viewed as Related to Usability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5236" y="1320200"/>
            <a:ext cx="9730172" cy="4737928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These are more readily measured and </a:t>
            </a:r>
          </a:p>
          <a:p>
            <a:pPr marL="0" indent="0" algn="ctr">
              <a:buNone/>
            </a:pPr>
            <a:r>
              <a:rPr lang="en-US" dirty="0"/>
              <a:t>can be measured before the software is released</a:t>
            </a:r>
          </a:p>
          <a:p>
            <a:pPr>
              <a:spcBef>
                <a:spcPts val="1800"/>
              </a:spcBef>
            </a:pPr>
            <a:r>
              <a:rPr lang="en-US" b="0" dirty="0"/>
              <a:t>Good use of menus</a:t>
            </a:r>
          </a:p>
          <a:p>
            <a:pPr>
              <a:spcBef>
                <a:spcPts val="1800"/>
              </a:spcBef>
            </a:pPr>
            <a:r>
              <a:rPr lang="en-US" b="0" dirty="0"/>
              <a:t>Good use of graphics</a:t>
            </a:r>
          </a:p>
          <a:p>
            <a:pPr>
              <a:spcBef>
                <a:spcPts val="1800"/>
              </a:spcBef>
            </a:pPr>
            <a:r>
              <a:rPr lang="en-US" b="0" dirty="0"/>
              <a:t>Good help functions</a:t>
            </a:r>
          </a:p>
          <a:p>
            <a:pPr>
              <a:spcBef>
                <a:spcPts val="1800"/>
              </a:spcBef>
            </a:pPr>
            <a:r>
              <a:rPr lang="en-US" b="0" dirty="0"/>
              <a:t>Consistent interfaces</a:t>
            </a:r>
          </a:p>
          <a:p>
            <a:pPr>
              <a:spcBef>
                <a:spcPts val="1800"/>
              </a:spcBef>
            </a:pPr>
            <a:r>
              <a:rPr lang="en-US" b="0" dirty="0"/>
              <a:t>Well-organized reference manuals</a:t>
            </a:r>
          </a:p>
        </p:txBody>
      </p:sp>
      <p:sp>
        <p:nvSpPr>
          <p:cNvPr id="4" name="Rounded Rectangle 3"/>
          <p:cNvSpPr/>
          <p:nvPr/>
        </p:nvSpPr>
        <p:spPr bwMode="auto">
          <a:xfrm>
            <a:off x="1959936" y="5539564"/>
            <a:ext cx="8431617" cy="712381"/>
          </a:xfrm>
          <a:prstGeom prst="roundRect">
            <a:avLst/>
          </a:prstGeom>
          <a:solidFill>
            <a:srgbClr val="FFC000"/>
          </a:solidFill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 dirty="0">
                <a:latin typeface="Arial Narrow" panose="020B0606020202030204" pitchFamily="34" charset="0"/>
              </a:rPr>
              <a:t>Use of these to predict usability is not recommended. </a:t>
            </a:r>
          </a:p>
        </p:txBody>
      </p:sp>
      <p:sp>
        <p:nvSpPr>
          <p:cNvPr id="5" name="Rounded Rectangle 4"/>
          <p:cNvSpPr/>
          <p:nvPr/>
        </p:nvSpPr>
        <p:spPr bwMode="auto">
          <a:xfrm>
            <a:off x="6761005" y="2481817"/>
            <a:ext cx="4655467" cy="1968797"/>
          </a:xfrm>
          <a:prstGeom prst="roundRect">
            <a:avLst/>
          </a:prstGeom>
          <a:solidFill>
            <a:srgbClr val="FFFF99"/>
          </a:solidFill>
          <a:ln w="38100" cap="flat" cmpd="sng" algn="ctr">
            <a:solidFill>
              <a:srgbClr val="0000C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 dirty="0">
                <a:solidFill>
                  <a:srgbClr val="C00000"/>
                </a:solidFill>
                <a:latin typeface="Arial Narrow" panose="020B0606020202030204" pitchFamily="34" charset="0"/>
              </a:rPr>
              <a:t>Researchers have been unsuccessful in relating these to effectiveness, efficiency or customer satisfaction.</a:t>
            </a:r>
            <a:r>
              <a:rPr lang="en-US" sz="3200" dirty="0">
                <a:solidFill>
                  <a:srgbClr val="C00000"/>
                </a:solidFill>
                <a:latin typeface="Arial Narrow" panose="020B060602020203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58681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Testability</a:t>
            </a:r>
          </a:p>
        </p:txBody>
      </p:sp>
      <p:sp>
        <p:nvSpPr>
          <p:cNvPr id="5693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62513" y="725027"/>
            <a:ext cx="10675214" cy="4360985"/>
          </a:xfrm>
        </p:spPr>
        <p:txBody>
          <a:bodyPr/>
          <a:lstStyle/>
          <a:p>
            <a:pPr marL="0" indent="0">
              <a:buNone/>
            </a:pPr>
            <a:r>
              <a:rPr lang="en-US" altLang="en-US" dirty="0"/>
              <a:t>A product is testable if:</a:t>
            </a:r>
          </a:p>
          <a:p>
            <a:pPr lvl="1">
              <a:spcBef>
                <a:spcPts val="1200"/>
              </a:spcBef>
            </a:pPr>
            <a:r>
              <a:rPr lang="en-US" altLang="en-US" dirty="0"/>
              <a:t>It can be tested in a reasonable way (readily testable)</a:t>
            </a:r>
          </a:p>
          <a:p>
            <a:pPr lvl="1">
              <a:spcBef>
                <a:spcPts val="1200"/>
              </a:spcBef>
            </a:pPr>
            <a:r>
              <a:rPr lang="en-US" altLang="en-US" dirty="0"/>
              <a:t>The tests are well defined, comprehensive, and not overly redundant</a:t>
            </a:r>
          </a:p>
          <a:p>
            <a:pPr lvl="1">
              <a:spcBef>
                <a:spcPts val="1200"/>
              </a:spcBef>
            </a:pPr>
            <a:r>
              <a:rPr lang="en-US" altLang="en-US" dirty="0"/>
              <a:t>Each test can be directly traced to and from: </a:t>
            </a:r>
          </a:p>
          <a:p>
            <a:pPr lvl="2">
              <a:spcBef>
                <a:spcPts val="600"/>
              </a:spcBef>
            </a:pPr>
            <a:r>
              <a:rPr lang="en-US" altLang="en-US" dirty="0"/>
              <a:t>product requirements, </a:t>
            </a:r>
          </a:p>
          <a:p>
            <a:pPr lvl="2">
              <a:spcBef>
                <a:spcPts val="600"/>
              </a:spcBef>
            </a:pPr>
            <a:r>
              <a:rPr lang="en-US" altLang="en-US" dirty="0"/>
              <a:t>derived requirements resulting from design decisions, or </a:t>
            </a:r>
          </a:p>
          <a:p>
            <a:pPr lvl="2">
              <a:spcBef>
                <a:spcPts val="600"/>
              </a:spcBef>
            </a:pPr>
            <a:r>
              <a:rPr lang="en-US" altLang="en-US" dirty="0"/>
              <a:t>design or coding elements calling for specific testing</a:t>
            </a:r>
          </a:p>
          <a:p>
            <a:pPr lvl="1">
              <a:spcBef>
                <a:spcPts val="1200"/>
              </a:spcBef>
            </a:pPr>
            <a:r>
              <a:rPr lang="en-US" altLang="en-US" dirty="0"/>
              <a:t>Each test failure can be directly traced to: </a:t>
            </a:r>
          </a:p>
          <a:p>
            <a:pPr lvl="2">
              <a:spcBef>
                <a:spcPts val="600"/>
              </a:spcBef>
            </a:pPr>
            <a:r>
              <a:rPr lang="en-US" altLang="en-US" dirty="0"/>
              <a:t>a requirement that is not being met, or</a:t>
            </a:r>
          </a:p>
          <a:p>
            <a:pPr lvl="2">
              <a:spcBef>
                <a:spcPts val="600"/>
              </a:spcBef>
            </a:pPr>
            <a:r>
              <a:rPr lang="en-US" altLang="en-US" dirty="0"/>
              <a:t>A design element that was not properly implemented, or</a:t>
            </a:r>
          </a:p>
          <a:p>
            <a:pPr lvl="2">
              <a:spcBef>
                <a:spcPts val="600"/>
              </a:spcBef>
            </a:pPr>
            <a:r>
              <a:rPr lang="en-US" altLang="en-US" dirty="0"/>
              <a:t>A portion of the code that has a programming error</a:t>
            </a:r>
          </a:p>
        </p:txBody>
      </p:sp>
      <p:sp>
        <p:nvSpPr>
          <p:cNvPr id="2" name="Rounded Rectangle 1"/>
          <p:cNvSpPr/>
          <p:nvPr/>
        </p:nvSpPr>
        <p:spPr bwMode="auto">
          <a:xfrm>
            <a:off x="2108790" y="5488100"/>
            <a:ext cx="7974419" cy="935665"/>
          </a:xfrm>
          <a:prstGeom prst="roundRect">
            <a:avLst/>
          </a:prstGeom>
          <a:solidFill>
            <a:schemeClr val="accent2"/>
          </a:solidFill>
          <a:ln w="38100" cap="flat" cmpd="sng" algn="ctr">
            <a:solidFill>
              <a:srgbClr val="0000C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/>
              <a:t>Good testing starts with testable requirements and designs.</a:t>
            </a:r>
          </a:p>
        </p:txBody>
      </p:sp>
    </p:spTree>
    <p:extLst>
      <p:ext uri="{BB962C8B-B14F-4D97-AF65-F5344CB8AC3E}">
        <p14:creationId xmlns:p14="http://schemas.microsoft.com/office/powerpoint/2010/main" val="9749031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3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3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3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3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3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3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3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3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34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34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4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Testing is unsuitable when ...</a:t>
            </a:r>
          </a:p>
        </p:txBody>
      </p:sp>
      <p:sp>
        <p:nvSpPr>
          <p:cNvPr id="5754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58267" y="1228218"/>
            <a:ext cx="9322552" cy="4867782"/>
          </a:xfrm>
        </p:spPr>
        <p:txBody>
          <a:bodyPr/>
          <a:lstStyle/>
          <a:p>
            <a:pPr>
              <a:spcBef>
                <a:spcPts val="1800"/>
              </a:spcBef>
            </a:pPr>
            <a:r>
              <a:rPr lang="en-US" altLang="en-US" dirty="0"/>
              <a:t>It would destroy the product</a:t>
            </a:r>
          </a:p>
          <a:p>
            <a:pPr>
              <a:spcBef>
                <a:spcPts val="1800"/>
              </a:spcBef>
            </a:pPr>
            <a:r>
              <a:rPr lang="en-US" altLang="en-US" dirty="0"/>
              <a:t>It is too dangerous</a:t>
            </a:r>
          </a:p>
          <a:p>
            <a:pPr>
              <a:spcBef>
                <a:spcPts val="1800"/>
              </a:spcBef>
            </a:pPr>
            <a:r>
              <a:rPr lang="en-US" altLang="en-US" dirty="0"/>
              <a:t>It is too costly</a:t>
            </a:r>
          </a:p>
          <a:p>
            <a:pPr>
              <a:spcBef>
                <a:spcPts val="1800"/>
              </a:spcBef>
            </a:pPr>
            <a:r>
              <a:rPr lang="en-US" altLang="en-US" dirty="0"/>
              <a:t>It cannot reasonably be expected to provide confidence that requirements are satisfied</a:t>
            </a:r>
          </a:p>
          <a:p>
            <a:pPr>
              <a:spcBef>
                <a:spcPts val="1800"/>
              </a:spcBef>
            </a:pPr>
            <a:r>
              <a:rPr lang="en-US" altLang="en-US" dirty="0"/>
              <a:t>It cannot be done</a:t>
            </a:r>
          </a:p>
        </p:txBody>
      </p:sp>
    </p:spTree>
    <p:extLst>
      <p:ext uri="{BB962C8B-B14F-4D97-AF65-F5344CB8AC3E}">
        <p14:creationId xmlns:p14="http://schemas.microsoft.com/office/powerpoint/2010/main" val="456198370"/>
      </p:ext>
    </p:extLst>
  </p:cSld>
  <p:clrMapOvr>
    <a:masterClrMapping/>
  </p:clrMapOvr>
  <p:transition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538" name="Rectangle 2"/>
          <p:cNvSpPr>
            <a:spLocks noGrp="1" noChangeArrowheads="1"/>
          </p:cNvSpPr>
          <p:nvPr>
            <p:ph type="title"/>
          </p:nvPr>
        </p:nvSpPr>
        <p:spPr>
          <a:xfrm>
            <a:off x="872067" y="0"/>
            <a:ext cx="10856107" cy="876525"/>
          </a:xfrm>
        </p:spPr>
        <p:txBody>
          <a:bodyPr/>
          <a:lstStyle/>
          <a:p>
            <a:r>
              <a:rPr lang="en-US" altLang="en-US" dirty="0"/>
              <a:t>Evaluation Techniques </a:t>
            </a:r>
            <a:br>
              <a:rPr lang="en-US" altLang="en-US" dirty="0"/>
            </a:br>
            <a:r>
              <a:rPr lang="en-US" altLang="en-US" sz="2000" dirty="0"/>
              <a:t>(other than testing)</a:t>
            </a:r>
          </a:p>
        </p:txBody>
      </p:sp>
      <p:sp>
        <p:nvSpPr>
          <p:cNvPr id="5775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423001" y="1136237"/>
            <a:ext cx="9268445" cy="4958434"/>
          </a:xfrm>
        </p:spPr>
        <p:txBody>
          <a:bodyPr/>
          <a:lstStyle/>
          <a:p>
            <a:r>
              <a:rPr lang="en-US" altLang="en-US" i="1" dirty="0">
                <a:solidFill>
                  <a:srgbClr val="0000CC"/>
                </a:solidFill>
              </a:rPr>
              <a:t>Examination </a:t>
            </a:r>
          </a:p>
          <a:p>
            <a:pPr lvl="1"/>
            <a:r>
              <a:rPr lang="en-US" altLang="en-US" sz="2400" dirty="0"/>
              <a:t>For example, reading designs or code or other documents to check for errors</a:t>
            </a:r>
          </a:p>
          <a:p>
            <a:pPr>
              <a:spcBef>
                <a:spcPts val="1800"/>
              </a:spcBef>
            </a:pPr>
            <a:r>
              <a:rPr lang="en-US" altLang="en-US" i="1" dirty="0">
                <a:solidFill>
                  <a:srgbClr val="0000CC"/>
                </a:solidFill>
              </a:rPr>
              <a:t>Demonstration</a:t>
            </a:r>
          </a:p>
          <a:p>
            <a:pPr lvl="1"/>
            <a:r>
              <a:rPr lang="en-US" altLang="en-US" sz="2400" dirty="0"/>
              <a:t>e.g. flying an airplane to show that it can fly</a:t>
            </a:r>
          </a:p>
          <a:p>
            <a:pPr lvl="1"/>
            <a:r>
              <a:rPr lang="en-US" altLang="en-US" sz="2400" dirty="0"/>
              <a:t>e.g. running a program to show that it works</a:t>
            </a:r>
          </a:p>
          <a:p>
            <a:pPr>
              <a:spcBef>
                <a:spcPts val="1800"/>
              </a:spcBef>
            </a:pPr>
            <a:r>
              <a:rPr lang="en-US" altLang="en-US" dirty="0"/>
              <a:t>Other techniques (examples)</a:t>
            </a:r>
          </a:p>
          <a:p>
            <a:pPr lvl="1"/>
            <a:r>
              <a:rPr lang="en-US" altLang="en-US" sz="2400" dirty="0"/>
              <a:t>providing a </a:t>
            </a:r>
            <a:r>
              <a:rPr lang="en-US" altLang="en-US" sz="2400" b="1" i="1" dirty="0">
                <a:solidFill>
                  <a:srgbClr val="0000CC"/>
                </a:solidFill>
              </a:rPr>
              <a:t>formal proof</a:t>
            </a:r>
            <a:r>
              <a:rPr lang="en-US" altLang="en-US" sz="2400" dirty="0"/>
              <a:t> that a program is correct</a:t>
            </a:r>
          </a:p>
          <a:p>
            <a:pPr lvl="1"/>
            <a:r>
              <a:rPr lang="en-US" altLang="en-US" sz="2400" b="1" i="1" dirty="0">
                <a:solidFill>
                  <a:srgbClr val="0000CC"/>
                </a:solidFill>
              </a:rPr>
              <a:t>measuring</a:t>
            </a:r>
            <a:r>
              <a:rPr lang="en-US" altLang="en-US" sz="2400" dirty="0"/>
              <a:t> something </a:t>
            </a:r>
          </a:p>
          <a:p>
            <a:pPr lvl="1"/>
            <a:r>
              <a:rPr lang="en-US" altLang="en-US" sz="2400" dirty="0"/>
              <a:t>showing through </a:t>
            </a:r>
            <a:r>
              <a:rPr lang="en-US" altLang="en-US" sz="2400" b="1" i="1" dirty="0">
                <a:solidFill>
                  <a:srgbClr val="0000CC"/>
                </a:solidFill>
              </a:rPr>
              <a:t>statistical analysis</a:t>
            </a:r>
            <a:r>
              <a:rPr lang="en-US" altLang="en-US" sz="2400" dirty="0"/>
              <a:t> that the probability of a defect is below a threshold</a:t>
            </a:r>
          </a:p>
        </p:txBody>
      </p:sp>
    </p:spTree>
    <p:extLst>
      <p:ext uri="{BB962C8B-B14F-4D97-AF65-F5344CB8AC3E}">
        <p14:creationId xmlns:p14="http://schemas.microsoft.com/office/powerpoint/2010/main" val="164598864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5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5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5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5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5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5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5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5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5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D7B678-D0D1-408D-84D8-13DB47EB1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2067" y="0"/>
            <a:ext cx="10856107" cy="1038845"/>
          </a:xfrm>
        </p:spPr>
        <p:txBody>
          <a:bodyPr/>
          <a:lstStyle/>
          <a:p>
            <a:r>
              <a:rPr lang="en-US" dirty="0"/>
              <a:t>Reasons why Requirements/Designs</a:t>
            </a:r>
            <a:br>
              <a:rPr lang="en-US" dirty="0"/>
            </a:br>
            <a:r>
              <a:rPr lang="en-US" dirty="0"/>
              <a:t>May be Hard to Test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E2292E-FC11-4061-8E61-951DAAB5C4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2067" y="1152469"/>
            <a:ext cx="10913533" cy="4885817"/>
          </a:xfrm>
        </p:spPr>
        <p:txBody>
          <a:bodyPr/>
          <a:lstStyle/>
          <a:p>
            <a:pPr>
              <a:spcBef>
                <a:spcPts val="1800"/>
              </a:spcBef>
            </a:pPr>
            <a:r>
              <a:rPr lang="en-US" dirty="0"/>
              <a:t>Requirements may not be well understood</a:t>
            </a:r>
          </a:p>
          <a:p>
            <a:pPr>
              <a:spcBef>
                <a:spcPts val="1800"/>
              </a:spcBef>
            </a:pPr>
            <a:r>
              <a:rPr lang="en-US" dirty="0"/>
              <a:t>Requirements may not be well documented</a:t>
            </a:r>
          </a:p>
          <a:p>
            <a:pPr>
              <a:spcBef>
                <a:spcPts val="1800"/>
              </a:spcBef>
            </a:pPr>
            <a:r>
              <a:rPr lang="en-US" dirty="0"/>
              <a:t>What seems obvious to the customer or the system designer may not seem clear or obvious to the software developer or tester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Different kinds of knowledge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Unstated assumptions</a:t>
            </a:r>
          </a:p>
          <a:p>
            <a:pPr>
              <a:spcBef>
                <a:spcPts val="1800"/>
              </a:spcBef>
            </a:pPr>
            <a:r>
              <a:rPr lang="en-US" dirty="0"/>
              <a:t>The customer and the software developer may not agree on what constitutes an acceptable test</a:t>
            </a:r>
          </a:p>
          <a:p>
            <a:pPr>
              <a:spcBef>
                <a:spcPts val="1800"/>
              </a:spcBef>
            </a:pPr>
            <a:r>
              <a:rPr lang="en-US" dirty="0"/>
              <a:t>Changes made during software development may not be communicated to the software team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6011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1009F-401F-491F-9097-6C10C29EA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Suggestions </a:t>
            </a:r>
            <a:r>
              <a:rPr lang="en-US" sz="2000" dirty="0"/>
              <a:t>(slide 1 of 3)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C409BD-A492-4FD2-A55C-835A28378E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3434" y="941453"/>
            <a:ext cx="10220720" cy="5443115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A requirement or design feature is not complete until you have </a:t>
            </a:r>
            <a:r>
              <a:rPr lang="en-US" u="sng" dirty="0">
                <a:solidFill>
                  <a:srgbClr val="C00000"/>
                </a:solidFill>
              </a:rPr>
              <a:t>reached agreement on how it is to be tested</a:t>
            </a:r>
          </a:p>
          <a:p>
            <a:pPr lvl="1"/>
            <a:r>
              <a:rPr lang="en-US" dirty="0"/>
              <a:t>For each requirement, reach agreement between the software team and the customer or system engineer on how the requirement is to be tested</a:t>
            </a:r>
          </a:p>
          <a:p>
            <a:pPr lvl="1"/>
            <a:r>
              <a:rPr lang="en-US" dirty="0"/>
              <a:t>For each design feature, reach agreement between the software designer and the software test team on how the design feature is to be tested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48316A-C73A-4545-9124-C3568C6EC3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4982" y="4011998"/>
            <a:ext cx="3619500" cy="228600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3017B506-25D2-465E-A9B3-42B6B4D4AA81}"/>
              </a:ext>
            </a:extLst>
          </p:cNvPr>
          <p:cNvGrpSpPr/>
          <p:nvPr/>
        </p:nvGrpSpPr>
        <p:grpSpPr>
          <a:xfrm>
            <a:off x="6096000" y="3858769"/>
            <a:ext cx="4513835" cy="2525799"/>
            <a:chOff x="5999059" y="3776624"/>
            <a:chExt cx="4513835" cy="252579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1A2B6CD-ADFE-48FE-8DA1-6CB139B517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99059" y="3776624"/>
              <a:ext cx="4513835" cy="2353643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407A105-FE25-4980-8BB8-D6A2D9BCD725}"/>
                </a:ext>
              </a:extLst>
            </p:cNvPr>
            <p:cNvSpPr txBox="1"/>
            <p:nvPr/>
          </p:nvSpPr>
          <p:spPr>
            <a:xfrm>
              <a:off x="7731143" y="6086979"/>
              <a:ext cx="104966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Arial Narrow" panose="020B0606020202030204" pitchFamily="34" charset="0"/>
                </a:rPr>
                <a:t>www.cigniti.com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48719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1009F-401F-491F-9097-6C10C29EA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Suggestions </a:t>
            </a:r>
            <a:r>
              <a:rPr lang="en-US" sz="2000" dirty="0"/>
              <a:t>(slide 2 of 3)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C409BD-A492-4FD2-A55C-835A28378E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2067" y="764705"/>
            <a:ext cx="10739190" cy="2308545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Control changes to requirements and design</a:t>
            </a:r>
          </a:p>
          <a:p>
            <a:pPr lvl="1"/>
            <a:r>
              <a:rPr lang="en-US" dirty="0"/>
              <a:t>Don’t allow a requirements or design change without a clear understanding of the effect of the change on the software cost, schedule and technical development</a:t>
            </a:r>
          </a:p>
          <a:p>
            <a:pPr lvl="1"/>
            <a:r>
              <a:rPr lang="en-US" dirty="0"/>
              <a:t>For each change to requirements or design, indicate how the corresponding tests must be changed.</a:t>
            </a:r>
          </a:p>
          <a:p>
            <a:pPr>
              <a:spcBef>
                <a:spcPts val="2400"/>
              </a:spcBef>
            </a:pPr>
            <a:endParaRPr lang="en-US" dirty="0">
              <a:solidFill>
                <a:srgbClr val="C00000"/>
              </a:solidFill>
            </a:endParaRPr>
          </a:p>
          <a:p>
            <a:pPr>
              <a:spcBef>
                <a:spcPts val="2400"/>
              </a:spcBef>
            </a:pPr>
            <a:endParaRPr lang="en-US" dirty="0">
              <a:solidFill>
                <a:srgbClr val="C00000"/>
              </a:solidFill>
            </a:endParaRPr>
          </a:p>
          <a:p>
            <a:pPr>
              <a:spcBef>
                <a:spcPts val="2400"/>
              </a:spcBef>
            </a:pPr>
            <a:endParaRPr lang="en-US" dirty="0">
              <a:solidFill>
                <a:srgbClr val="C00000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6916CED-66A7-428B-80CE-14BB704F0BA6}"/>
              </a:ext>
            </a:extLst>
          </p:cNvPr>
          <p:cNvGrpSpPr/>
          <p:nvPr/>
        </p:nvGrpSpPr>
        <p:grpSpPr>
          <a:xfrm>
            <a:off x="2521363" y="3167064"/>
            <a:ext cx="6763846" cy="3279827"/>
            <a:chOff x="2521363" y="3167064"/>
            <a:chExt cx="6763846" cy="327982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7440DE2-36BC-49E2-8166-19A6C4378F5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21363" y="3167064"/>
              <a:ext cx="6763846" cy="3279827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C4039AA-0C8F-4A7A-A180-B880FD1FC1A9}"/>
                </a:ext>
              </a:extLst>
            </p:cNvPr>
            <p:cNvSpPr txBox="1"/>
            <p:nvPr/>
          </p:nvSpPr>
          <p:spPr>
            <a:xfrm>
              <a:off x="7559212" y="5832682"/>
              <a:ext cx="114652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Arial Narrow" panose="020B0606020202030204" pitchFamily="34" charset="0"/>
                </a:rPr>
                <a:t>Researchgate.net</a:t>
              </a:r>
            </a:p>
          </p:txBody>
        </p:sp>
      </p:grpSp>
      <p:sp>
        <p:nvSpPr>
          <p:cNvPr id="5" name="Oval 4">
            <a:extLst>
              <a:ext uri="{FF2B5EF4-FFF2-40B4-BE49-F238E27FC236}">
                <a16:creationId xmlns:a16="http://schemas.microsoft.com/office/drawing/2014/main" id="{B28AF8F8-C38D-4A40-9B79-5A7BD409B713}"/>
              </a:ext>
            </a:extLst>
          </p:cNvPr>
          <p:cNvSpPr/>
          <p:nvPr/>
        </p:nvSpPr>
        <p:spPr bwMode="auto">
          <a:xfrm>
            <a:off x="4701856" y="3073250"/>
            <a:ext cx="1671891" cy="968506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8585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1009F-401F-491F-9097-6C10C29EA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Suggestions </a:t>
            </a:r>
            <a:r>
              <a:rPr lang="en-US" sz="2000" dirty="0"/>
              <a:t>(slide 3 of 3)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C409BD-A492-4FD2-A55C-835A28378E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8800" y="764705"/>
            <a:ext cx="9782456" cy="5619863"/>
          </a:xfrm>
        </p:spPr>
        <p:txBody>
          <a:bodyPr/>
          <a:lstStyle/>
          <a:p>
            <a:pPr>
              <a:spcBef>
                <a:spcPts val="2400"/>
              </a:spcBef>
            </a:pPr>
            <a:r>
              <a:rPr lang="en-US" dirty="0">
                <a:solidFill>
                  <a:srgbClr val="C00000"/>
                </a:solidFill>
              </a:rPr>
              <a:t>Keep track of which tests correspond to which requirements or design elements </a:t>
            </a:r>
            <a:r>
              <a:rPr lang="en-US" i="1" dirty="0">
                <a:solidFill>
                  <a:srgbClr val="0000CC"/>
                </a:solidFill>
              </a:rPr>
              <a:t>(traceability)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3BBCF4AE-3B5B-4F64-A5D0-8CDF8E30AB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91507" y="1730507"/>
            <a:ext cx="7591143" cy="441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Font typeface="Wingdings" pitchFamily="2" charset="2"/>
              <a:buChar char="§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Char char="–"/>
              <a:defRPr sz="22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Char char="»"/>
              <a:defRPr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Char char="»"/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Char char="»"/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Char char="»"/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Char char="»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285750" indent="-285750" algn="ctr">
              <a:buFont typeface="Wingdings" pitchFamily="2" charset="2"/>
              <a:buNone/>
            </a:pPr>
            <a:r>
              <a:rPr lang="en-US" altLang="en-US" sz="2800" kern="0" dirty="0"/>
              <a:t>Ideal</a:t>
            </a:r>
          </a:p>
          <a:p>
            <a:pPr marL="285750" indent="-285750" algn="ctr">
              <a:buFont typeface="Wingdings" pitchFamily="2" charset="2"/>
              <a:buNone/>
            </a:pPr>
            <a:endParaRPr lang="en-US" altLang="en-US" sz="900" kern="0" dirty="0"/>
          </a:p>
          <a:p>
            <a:pPr marL="285750" indent="-285750">
              <a:buFont typeface="Wingdings" pitchFamily="2" charset="2"/>
              <a:buNone/>
            </a:pPr>
            <a:r>
              <a:rPr lang="en-US" altLang="en-US" sz="2100" kern="0" dirty="0"/>
              <a:t>Requirement 1                                		Test 1</a:t>
            </a:r>
          </a:p>
          <a:p>
            <a:pPr marL="285750" indent="-285750">
              <a:buFont typeface="Wingdings" pitchFamily="2" charset="2"/>
              <a:buNone/>
            </a:pPr>
            <a:r>
              <a:rPr lang="en-US" altLang="en-US" sz="2100" kern="0" dirty="0"/>
              <a:t>Requirement 2                                		Test 2</a:t>
            </a:r>
          </a:p>
          <a:p>
            <a:pPr marL="285750" indent="-285750">
              <a:buFont typeface="Wingdings" pitchFamily="2" charset="2"/>
              <a:buNone/>
            </a:pPr>
            <a:r>
              <a:rPr lang="en-US" altLang="en-US" sz="2100" kern="0" dirty="0"/>
              <a:t>Requirement 3                                		Test 3</a:t>
            </a:r>
          </a:p>
          <a:p>
            <a:pPr marL="285750" indent="-285750" algn="ctr">
              <a:spcBef>
                <a:spcPts val="3600"/>
              </a:spcBef>
              <a:buFont typeface="Wingdings" pitchFamily="2" charset="2"/>
              <a:buNone/>
            </a:pPr>
            <a:r>
              <a:rPr lang="en-US" altLang="en-US" sz="2800" kern="0" dirty="0"/>
              <a:t>Acceptable</a:t>
            </a:r>
          </a:p>
          <a:p>
            <a:pPr marL="285750" indent="-285750" algn="ctr">
              <a:buFont typeface="Wingdings" pitchFamily="2" charset="2"/>
              <a:buNone/>
            </a:pPr>
            <a:endParaRPr lang="en-US" altLang="en-US" sz="900" kern="0" dirty="0"/>
          </a:p>
          <a:p>
            <a:pPr marL="285750" indent="-285750">
              <a:buFont typeface="Wingdings" pitchFamily="2" charset="2"/>
              <a:buNone/>
            </a:pPr>
            <a:r>
              <a:rPr lang="en-US" altLang="en-US" sz="2100" kern="0" dirty="0"/>
              <a:t>Requirement 1</a:t>
            </a:r>
          </a:p>
          <a:p>
            <a:pPr marL="285750" indent="-285750">
              <a:buFont typeface="Wingdings" pitchFamily="2" charset="2"/>
              <a:buNone/>
            </a:pPr>
            <a:r>
              <a:rPr lang="en-US" altLang="en-US" sz="2100" kern="0" dirty="0"/>
              <a:t>Requirement 2                                               Test A</a:t>
            </a:r>
          </a:p>
          <a:p>
            <a:pPr marL="285750" indent="-285750">
              <a:buFont typeface="Wingdings" pitchFamily="2" charset="2"/>
              <a:buNone/>
            </a:pPr>
            <a:r>
              <a:rPr lang="en-US" altLang="en-US" sz="2100" kern="0" dirty="0"/>
              <a:t>Requirement 3</a:t>
            </a:r>
            <a:endParaRPr lang="en-US" altLang="en-US" sz="2800" kern="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863CF2F-CAE0-4092-8556-1E31BDFE783B}"/>
              </a:ext>
            </a:extLst>
          </p:cNvPr>
          <p:cNvGrpSpPr/>
          <p:nvPr/>
        </p:nvGrpSpPr>
        <p:grpSpPr>
          <a:xfrm>
            <a:off x="4785672" y="4793837"/>
            <a:ext cx="4049066" cy="708795"/>
            <a:chOff x="3245940" y="4783015"/>
            <a:chExt cx="4114800" cy="708795"/>
          </a:xfrm>
        </p:grpSpPr>
        <p:sp>
          <p:nvSpPr>
            <p:cNvPr id="7" name="Line 4">
              <a:extLst>
                <a:ext uri="{FF2B5EF4-FFF2-40B4-BE49-F238E27FC236}">
                  <a16:creationId xmlns:a16="http://schemas.microsoft.com/office/drawing/2014/main" id="{A36F746B-BA6C-48D3-AD6E-A029090EB6A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45940" y="5162661"/>
              <a:ext cx="4114800" cy="0"/>
            </a:xfrm>
            <a:prstGeom prst="line">
              <a:avLst/>
            </a:prstGeom>
            <a:noFill/>
            <a:ln w="76200">
              <a:solidFill>
                <a:schemeClr val="tx2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" name="Line 5">
              <a:extLst>
                <a:ext uri="{FF2B5EF4-FFF2-40B4-BE49-F238E27FC236}">
                  <a16:creationId xmlns:a16="http://schemas.microsoft.com/office/drawing/2014/main" id="{45BE4B60-C9A7-4C37-B73F-E0359A88735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68032" y="4783015"/>
              <a:ext cx="3864107" cy="379645"/>
            </a:xfrm>
            <a:prstGeom prst="line">
              <a:avLst/>
            </a:prstGeom>
            <a:noFill/>
            <a:ln w="76200">
              <a:solidFill>
                <a:schemeClr val="tx2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" name="Line 6">
              <a:extLst>
                <a:ext uri="{FF2B5EF4-FFF2-40B4-BE49-F238E27FC236}">
                  <a16:creationId xmlns:a16="http://schemas.microsoft.com/office/drawing/2014/main" id="{8EB26980-1EEA-4188-A40C-6E51F399AD5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45940" y="5181600"/>
              <a:ext cx="3906940" cy="310210"/>
            </a:xfrm>
            <a:prstGeom prst="line">
              <a:avLst/>
            </a:prstGeom>
            <a:noFill/>
            <a:ln w="76200">
              <a:solidFill>
                <a:schemeClr val="tx2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0" name="Group 11">
            <a:extLst>
              <a:ext uri="{FF2B5EF4-FFF2-40B4-BE49-F238E27FC236}">
                <a16:creationId xmlns:a16="http://schemas.microsoft.com/office/drawing/2014/main" id="{46E3D006-E8FB-473F-94B1-590639BF5F4A}"/>
              </a:ext>
            </a:extLst>
          </p:cNvPr>
          <p:cNvGrpSpPr>
            <a:grpSpLocks/>
          </p:cNvGrpSpPr>
          <p:nvPr/>
        </p:nvGrpSpPr>
        <p:grpSpPr bwMode="auto">
          <a:xfrm>
            <a:off x="4860655" y="2574119"/>
            <a:ext cx="3899101" cy="762000"/>
            <a:chOff x="1920" y="1584"/>
            <a:chExt cx="2496" cy="480"/>
          </a:xfrm>
        </p:grpSpPr>
        <p:sp>
          <p:nvSpPr>
            <p:cNvPr id="11" name="Line 7">
              <a:extLst>
                <a:ext uri="{FF2B5EF4-FFF2-40B4-BE49-F238E27FC236}">
                  <a16:creationId xmlns:a16="http://schemas.microsoft.com/office/drawing/2014/main" id="{B3380745-D32A-4DFF-9EA0-56B83D5F674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20" y="1584"/>
              <a:ext cx="2496" cy="0"/>
            </a:xfrm>
            <a:prstGeom prst="line">
              <a:avLst/>
            </a:prstGeom>
            <a:noFill/>
            <a:ln w="76200">
              <a:solidFill>
                <a:schemeClr val="tx2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" name="Line 8">
              <a:extLst>
                <a:ext uri="{FF2B5EF4-FFF2-40B4-BE49-F238E27FC236}">
                  <a16:creationId xmlns:a16="http://schemas.microsoft.com/office/drawing/2014/main" id="{E015F000-57A6-4AC5-B840-C398DE42EE1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20" y="1824"/>
              <a:ext cx="2496" cy="0"/>
            </a:xfrm>
            <a:prstGeom prst="line">
              <a:avLst/>
            </a:prstGeom>
            <a:noFill/>
            <a:ln w="76200">
              <a:solidFill>
                <a:schemeClr val="tx2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" name="Line 9">
              <a:extLst>
                <a:ext uri="{FF2B5EF4-FFF2-40B4-BE49-F238E27FC236}">
                  <a16:creationId xmlns:a16="http://schemas.microsoft.com/office/drawing/2014/main" id="{4FFC160B-9B8E-4D26-8BCC-186C582D266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20" y="2064"/>
              <a:ext cx="2496" cy="0"/>
            </a:xfrm>
            <a:prstGeom prst="line">
              <a:avLst/>
            </a:prstGeom>
            <a:noFill/>
            <a:ln w="76200">
              <a:solidFill>
                <a:schemeClr val="tx2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28534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4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2347515" y="1219200"/>
            <a:ext cx="7878616" cy="4419600"/>
          </a:xfrm>
        </p:spPr>
        <p:txBody>
          <a:bodyPr/>
          <a:lstStyle/>
          <a:p>
            <a:pPr algn="ctr">
              <a:buFont typeface="Wingdings" pitchFamily="2" charset="2"/>
              <a:buNone/>
            </a:pPr>
            <a:r>
              <a:rPr lang="en-US" altLang="en-US" sz="2800" dirty="0"/>
              <a:t>Acceptable</a:t>
            </a:r>
          </a:p>
          <a:p>
            <a:pPr>
              <a:buFont typeface="Wingdings" pitchFamily="2" charset="2"/>
              <a:buNone/>
            </a:pPr>
            <a:r>
              <a:rPr lang="en-US" altLang="en-US" sz="2100" dirty="0"/>
              <a:t>								Test 1</a:t>
            </a:r>
          </a:p>
          <a:p>
            <a:pPr>
              <a:buFont typeface="Wingdings" pitchFamily="2" charset="2"/>
              <a:buNone/>
            </a:pPr>
            <a:r>
              <a:rPr lang="en-US" altLang="en-US" sz="2100" dirty="0"/>
              <a:t>Requirement A                                              Test 2</a:t>
            </a:r>
          </a:p>
          <a:p>
            <a:pPr>
              <a:buFont typeface="Wingdings" pitchFamily="2" charset="2"/>
              <a:buNone/>
            </a:pPr>
            <a:r>
              <a:rPr lang="en-US" altLang="en-US" sz="2100" dirty="0"/>
              <a:t>								Test 3</a:t>
            </a:r>
          </a:p>
          <a:p>
            <a:endParaRPr lang="en-US" altLang="en-US" sz="2800" dirty="0"/>
          </a:p>
          <a:p>
            <a:pPr algn="ctr">
              <a:buFont typeface="Wingdings" pitchFamily="2" charset="2"/>
              <a:buNone/>
            </a:pPr>
            <a:r>
              <a:rPr lang="en-US" altLang="en-US" sz="2800" dirty="0"/>
              <a:t>Undesirable</a:t>
            </a:r>
          </a:p>
          <a:p>
            <a:pPr>
              <a:buFont typeface="Wingdings" pitchFamily="2" charset="2"/>
              <a:buNone/>
            </a:pPr>
            <a:r>
              <a:rPr lang="en-US" altLang="en-US" sz="2100" dirty="0"/>
              <a:t>Requirement 1                                           Test A</a:t>
            </a:r>
          </a:p>
          <a:p>
            <a:pPr>
              <a:buFont typeface="Wingdings" pitchFamily="2" charset="2"/>
              <a:buNone/>
            </a:pPr>
            <a:r>
              <a:rPr lang="en-US" altLang="en-US" sz="2100" dirty="0"/>
              <a:t>Requirement 2                                           Test B</a:t>
            </a:r>
          </a:p>
          <a:p>
            <a:pPr>
              <a:buFont typeface="Wingdings" pitchFamily="2" charset="2"/>
              <a:buNone/>
            </a:pPr>
            <a:r>
              <a:rPr lang="en-US" altLang="en-US" sz="2100" dirty="0"/>
              <a:t>Requirement 3                                           Test C</a:t>
            </a:r>
            <a:endParaRPr lang="en-US" altLang="en-US" sz="28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F16E868-612C-4FB1-BCA2-74DFD3B07658}"/>
              </a:ext>
            </a:extLst>
          </p:cNvPr>
          <p:cNvGrpSpPr/>
          <p:nvPr/>
        </p:nvGrpSpPr>
        <p:grpSpPr>
          <a:xfrm>
            <a:off x="4777154" y="1877947"/>
            <a:ext cx="4038600" cy="846881"/>
            <a:chOff x="3265102" y="2353518"/>
            <a:chExt cx="4038600" cy="846881"/>
          </a:xfrm>
        </p:grpSpPr>
        <p:sp>
          <p:nvSpPr>
            <p:cNvPr id="573446" name="Line 6"/>
            <p:cNvSpPr>
              <a:spLocks noChangeShapeType="1"/>
            </p:cNvSpPr>
            <p:nvPr/>
          </p:nvSpPr>
          <p:spPr bwMode="auto">
            <a:xfrm>
              <a:off x="3265102" y="2762248"/>
              <a:ext cx="4038600" cy="38100"/>
            </a:xfrm>
            <a:prstGeom prst="line">
              <a:avLst/>
            </a:prstGeom>
            <a:noFill/>
            <a:ln w="76200">
              <a:solidFill>
                <a:schemeClr val="tx2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3447" name="Line 7"/>
            <p:cNvSpPr>
              <a:spLocks noChangeShapeType="1"/>
            </p:cNvSpPr>
            <p:nvPr/>
          </p:nvSpPr>
          <p:spPr bwMode="auto">
            <a:xfrm flipV="1">
              <a:off x="3506215" y="2353518"/>
              <a:ext cx="3733800" cy="457200"/>
            </a:xfrm>
            <a:prstGeom prst="line">
              <a:avLst/>
            </a:prstGeom>
            <a:noFill/>
            <a:ln w="76200">
              <a:solidFill>
                <a:schemeClr val="tx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3448" name="Line 8"/>
            <p:cNvSpPr>
              <a:spLocks noChangeShapeType="1"/>
            </p:cNvSpPr>
            <p:nvPr/>
          </p:nvSpPr>
          <p:spPr bwMode="auto">
            <a:xfrm>
              <a:off x="3392478" y="2781298"/>
              <a:ext cx="3783849" cy="419101"/>
            </a:xfrm>
            <a:prstGeom prst="line">
              <a:avLst/>
            </a:prstGeom>
            <a:noFill/>
            <a:ln w="76200">
              <a:solidFill>
                <a:schemeClr val="tx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573454" name="Group 14"/>
          <p:cNvGrpSpPr>
            <a:grpSpLocks/>
          </p:cNvGrpSpPr>
          <p:nvPr/>
        </p:nvGrpSpPr>
        <p:grpSpPr bwMode="auto">
          <a:xfrm>
            <a:off x="4868778" y="4030485"/>
            <a:ext cx="3657600" cy="876300"/>
            <a:chOff x="1968" y="3096"/>
            <a:chExt cx="2304" cy="552"/>
          </a:xfrm>
        </p:grpSpPr>
        <p:sp>
          <p:nvSpPr>
            <p:cNvPr id="573443" name="Line 3"/>
            <p:cNvSpPr>
              <a:spLocks noChangeShapeType="1"/>
            </p:cNvSpPr>
            <p:nvPr/>
          </p:nvSpPr>
          <p:spPr bwMode="auto">
            <a:xfrm>
              <a:off x="1968" y="3384"/>
              <a:ext cx="2304" cy="0"/>
            </a:xfrm>
            <a:prstGeom prst="line">
              <a:avLst/>
            </a:prstGeom>
            <a:noFill/>
            <a:ln w="76200">
              <a:solidFill>
                <a:schemeClr val="tx2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3444" name="Line 4"/>
            <p:cNvSpPr>
              <a:spLocks noChangeShapeType="1"/>
            </p:cNvSpPr>
            <p:nvPr/>
          </p:nvSpPr>
          <p:spPr bwMode="auto">
            <a:xfrm>
              <a:off x="2016" y="3120"/>
              <a:ext cx="2208" cy="240"/>
            </a:xfrm>
            <a:prstGeom prst="line">
              <a:avLst/>
            </a:prstGeom>
            <a:noFill/>
            <a:ln w="76200">
              <a:solidFill>
                <a:schemeClr val="tx2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3445" name="Line 5"/>
            <p:cNvSpPr>
              <a:spLocks noChangeShapeType="1"/>
            </p:cNvSpPr>
            <p:nvPr/>
          </p:nvSpPr>
          <p:spPr bwMode="auto">
            <a:xfrm flipV="1">
              <a:off x="1968" y="3360"/>
              <a:ext cx="2160" cy="288"/>
            </a:xfrm>
            <a:prstGeom prst="line">
              <a:avLst/>
            </a:prstGeom>
            <a:noFill/>
            <a:ln w="76200">
              <a:solidFill>
                <a:schemeClr val="tx2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3449" name="Line 9"/>
            <p:cNvSpPr>
              <a:spLocks noChangeShapeType="1"/>
            </p:cNvSpPr>
            <p:nvPr/>
          </p:nvSpPr>
          <p:spPr bwMode="auto">
            <a:xfrm>
              <a:off x="2208" y="3096"/>
              <a:ext cx="2016" cy="0"/>
            </a:xfrm>
            <a:prstGeom prst="line">
              <a:avLst/>
            </a:prstGeom>
            <a:noFill/>
            <a:ln w="76200">
              <a:solidFill>
                <a:schemeClr val="tx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3450" name="Line 10"/>
            <p:cNvSpPr>
              <a:spLocks noChangeShapeType="1"/>
            </p:cNvSpPr>
            <p:nvPr/>
          </p:nvSpPr>
          <p:spPr bwMode="auto">
            <a:xfrm flipH="1">
              <a:off x="2112" y="3120"/>
              <a:ext cx="2064" cy="240"/>
            </a:xfrm>
            <a:prstGeom prst="line">
              <a:avLst/>
            </a:prstGeom>
            <a:noFill/>
            <a:ln w="7620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3451" name="Line 11"/>
            <p:cNvSpPr>
              <a:spLocks noChangeShapeType="1"/>
            </p:cNvSpPr>
            <p:nvPr/>
          </p:nvSpPr>
          <p:spPr bwMode="auto">
            <a:xfrm>
              <a:off x="2160" y="3408"/>
              <a:ext cx="2064" cy="192"/>
            </a:xfrm>
            <a:prstGeom prst="line">
              <a:avLst/>
            </a:prstGeom>
            <a:noFill/>
            <a:ln w="76200">
              <a:solidFill>
                <a:schemeClr val="tx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3452" name="Line 12"/>
            <p:cNvSpPr>
              <a:spLocks noChangeShapeType="1"/>
            </p:cNvSpPr>
            <p:nvPr/>
          </p:nvSpPr>
          <p:spPr bwMode="auto">
            <a:xfrm>
              <a:off x="2160" y="3624"/>
              <a:ext cx="1872" cy="0"/>
            </a:xfrm>
            <a:prstGeom prst="line">
              <a:avLst/>
            </a:prstGeom>
            <a:noFill/>
            <a:ln w="7620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573453" name="Rectangle 1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Other Traceability Options</a:t>
            </a:r>
          </a:p>
        </p:txBody>
      </p:sp>
    </p:spTree>
    <p:extLst>
      <p:ext uri="{BB962C8B-B14F-4D97-AF65-F5344CB8AC3E}">
        <p14:creationId xmlns:p14="http://schemas.microsoft.com/office/powerpoint/2010/main" val="350226942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4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4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95DF91-FDCD-4D1B-9FAB-4642BE8B4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Reasons Why Code May Be Difficult to Test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6E86AC-9E66-4310-B6DC-CB917594A4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2067" y="962547"/>
            <a:ext cx="10555228" cy="5159957"/>
          </a:xfrm>
        </p:spPr>
        <p:txBody>
          <a:bodyPr/>
          <a:lstStyle/>
          <a:p>
            <a:r>
              <a:rPr lang="en-US" dirty="0"/>
              <a:t>Code is not well structured</a:t>
            </a:r>
          </a:p>
          <a:p>
            <a:pPr lvl="1"/>
            <a:r>
              <a:rPr lang="en-US" dirty="0"/>
              <a:t>Needlessly complex</a:t>
            </a:r>
          </a:p>
          <a:p>
            <a:pPr lvl="1"/>
            <a:r>
              <a:rPr lang="en-US" dirty="0"/>
              <a:t>Poorly organized</a:t>
            </a:r>
          </a:p>
          <a:p>
            <a:pPr lvl="1"/>
            <a:endParaRPr lang="en-US" dirty="0"/>
          </a:p>
          <a:p>
            <a:r>
              <a:rPr lang="en-US" dirty="0"/>
              <a:t>Code elements do not trace directly to requirements or design elements</a:t>
            </a:r>
          </a:p>
          <a:p>
            <a:pPr lvl="1"/>
            <a:r>
              <a:rPr lang="en-US" dirty="0"/>
              <a:t>So when the code causes a failure, it is hard to determine whether the problem is with the code or the design or the requirement</a:t>
            </a:r>
          </a:p>
          <a:p>
            <a:pPr lvl="1"/>
            <a:endParaRPr lang="en-US" dirty="0"/>
          </a:p>
          <a:p>
            <a:r>
              <a:rPr lang="en-US" dirty="0"/>
              <a:t>Code is not well documented or does not follow coding conventions</a:t>
            </a:r>
          </a:p>
          <a:p>
            <a:pPr lvl="1"/>
            <a:r>
              <a:rPr lang="en-US" dirty="0"/>
              <a:t>Hard to understand</a:t>
            </a:r>
          </a:p>
          <a:p>
            <a:pPr lvl="1"/>
            <a:r>
              <a:rPr lang="en-US" dirty="0"/>
              <a:t>Error prone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1A69CB0-2432-4028-85F9-A641A044A984}"/>
              </a:ext>
            </a:extLst>
          </p:cNvPr>
          <p:cNvGrpSpPr/>
          <p:nvPr/>
        </p:nvGrpSpPr>
        <p:grpSpPr>
          <a:xfrm>
            <a:off x="6151909" y="1028024"/>
            <a:ext cx="3138179" cy="1092951"/>
            <a:chOff x="6151909" y="1028024"/>
            <a:chExt cx="3138179" cy="1092951"/>
          </a:xfrm>
        </p:grpSpPr>
        <p:sp>
          <p:nvSpPr>
            <p:cNvPr id="4" name="Right Brace 3">
              <a:extLst>
                <a:ext uri="{FF2B5EF4-FFF2-40B4-BE49-F238E27FC236}">
                  <a16:creationId xmlns:a16="http://schemas.microsoft.com/office/drawing/2014/main" id="{7D1F20A6-B2E3-418F-815F-74A84092621D}"/>
                </a:ext>
              </a:extLst>
            </p:cNvPr>
            <p:cNvSpPr/>
            <p:nvPr/>
          </p:nvSpPr>
          <p:spPr bwMode="auto">
            <a:xfrm>
              <a:off x="6151909" y="1028024"/>
              <a:ext cx="443673" cy="1092951"/>
            </a:xfrm>
            <a:prstGeom prst="rightBrace">
              <a:avLst>
                <a:gd name="adj1" fmla="val 8333"/>
                <a:gd name="adj2" fmla="val 51485"/>
              </a:avLst>
            </a:prstGeom>
            <a:solidFill>
              <a:srgbClr val="FFFFFF"/>
            </a:solidFill>
            <a:ln w="38100" cap="flat" cmpd="sng" algn="ctr">
              <a:solidFill>
                <a:srgbClr val="0000CC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DFFA3F0-520C-4839-B0C4-3289D67E27CE}"/>
                </a:ext>
              </a:extLst>
            </p:cNvPr>
            <p:cNvSpPr txBox="1"/>
            <p:nvPr/>
          </p:nvSpPr>
          <p:spPr>
            <a:xfrm>
              <a:off x="6828241" y="1239039"/>
              <a:ext cx="246184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Arial Narrow" panose="020B0606020202030204" pitchFamily="34" charset="0"/>
                </a:rPr>
                <a:t>We will address this in parts 4 and 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27039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36634-CD05-4501-94BC-7B1F199BD3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2067" y="0"/>
            <a:ext cx="10856107" cy="1196163"/>
          </a:xfrm>
        </p:spPr>
        <p:txBody>
          <a:bodyPr/>
          <a:lstStyle/>
          <a:p>
            <a:r>
              <a:rPr lang="en-US" dirty="0"/>
              <a:t>But What Are We Appraising?</a:t>
            </a:r>
            <a:br>
              <a:rPr lang="en-US" dirty="0"/>
            </a:br>
            <a:r>
              <a:rPr lang="en-US" dirty="0"/>
              <a:t>What is “Desired Behavior”?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41FC14-8524-4239-B325-9CB79FB624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2067" y="1196163"/>
            <a:ext cx="10913533" cy="4809460"/>
          </a:xfrm>
        </p:spPr>
        <p:txBody>
          <a:bodyPr/>
          <a:lstStyle/>
          <a:p>
            <a:r>
              <a:rPr lang="en-US" dirty="0"/>
              <a:t>Satisfies requirements</a:t>
            </a:r>
          </a:p>
          <a:p>
            <a:r>
              <a:rPr lang="en-US" dirty="0"/>
              <a:t>Works correctly</a:t>
            </a:r>
          </a:p>
          <a:p>
            <a:r>
              <a:rPr lang="en-US" dirty="0"/>
              <a:t>Does what I want it to do</a:t>
            </a:r>
          </a:p>
          <a:p>
            <a:r>
              <a:rPr lang="en-US" dirty="0"/>
              <a:t>Does no harm</a:t>
            </a:r>
          </a:p>
          <a:p>
            <a:r>
              <a:rPr lang="en-US" dirty="0"/>
              <a:t>Reliable – I can depend on it</a:t>
            </a:r>
          </a:p>
          <a:p>
            <a:r>
              <a:rPr lang="en-US" dirty="0"/>
              <a:t>Easy to use</a:t>
            </a:r>
          </a:p>
          <a:p>
            <a:r>
              <a:rPr lang="en-US" dirty="0"/>
              <a:t>Portable</a:t>
            </a:r>
          </a:p>
          <a:p>
            <a:r>
              <a:rPr lang="en-US" dirty="0"/>
              <a:t>Easy to update and maintain</a:t>
            </a:r>
          </a:p>
          <a:p>
            <a:r>
              <a:rPr lang="en-US" dirty="0"/>
              <a:t>Easy to test</a:t>
            </a:r>
          </a:p>
          <a:p>
            <a:r>
              <a:rPr lang="en-US" dirty="0"/>
              <a:t>Runs efficiently / fast</a:t>
            </a:r>
          </a:p>
          <a:p>
            <a:r>
              <a:rPr lang="en-US" dirty="0"/>
              <a:t>Consistent</a:t>
            </a:r>
          </a:p>
          <a:p>
            <a:r>
              <a:rPr lang="en-US" dirty="0"/>
              <a:t>…</a:t>
            </a:r>
          </a:p>
          <a:p>
            <a:endParaRPr lang="en-US" dirty="0"/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CE9F2F59-0FCD-430C-A8EA-8B02CAB0B1B0}"/>
              </a:ext>
            </a:extLst>
          </p:cNvPr>
          <p:cNvSpPr/>
          <p:nvPr/>
        </p:nvSpPr>
        <p:spPr bwMode="auto">
          <a:xfrm>
            <a:off x="6406116" y="1259958"/>
            <a:ext cx="547577" cy="5082363"/>
          </a:xfrm>
          <a:prstGeom prst="rightBrace">
            <a:avLst>
              <a:gd name="adj1" fmla="val 8333"/>
              <a:gd name="adj2" fmla="val 50735"/>
            </a:avLst>
          </a:prstGeom>
          <a:solidFill>
            <a:srgbClr val="FFFFFF"/>
          </a:solidFill>
          <a:ln w="38100" cap="flat" cmpd="sng" algn="ctr">
            <a:solidFill>
              <a:srgbClr val="0000CC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E428D0-CA9C-451A-BA9D-C58204887099}"/>
              </a:ext>
            </a:extLst>
          </p:cNvPr>
          <p:cNvSpPr txBox="1"/>
          <p:nvPr/>
        </p:nvSpPr>
        <p:spPr>
          <a:xfrm>
            <a:off x="7118498" y="3200974"/>
            <a:ext cx="2892056" cy="1200329"/>
          </a:xfrm>
          <a:prstGeom prst="rect">
            <a:avLst/>
          </a:prstGeom>
          <a:solidFill>
            <a:schemeClr val="accent5"/>
          </a:solidFill>
          <a:ln w="1905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Can we test for these characteristics?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DE396A-19B3-486B-84F5-B8898E198976}"/>
              </a:ext>
            </a:extLst>
          </p:cNvPr>
          <p:cNvSpPr txBox="1"/>
          <p:nvPr/>
        </p:nvSpPr>
        <p:spPr>
          <a:xfrm>
            <a:off x="8148084" y="4703708"/>
            <a:ext cx="2892056" cy="830997"/>
          </a:xfrm>
          <a:prstGeom prst="rect">
            <a:avLst/>
          </a:prstGeom>
          <a:solidFill>
            <a:srgbClr val="CCFFFF"/>
          </a:solidFill>
          <a:ln w="1905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Can we measure them?</a:t>
            </a:r>
          </a:p>
        </p:txBody>
      </p:sp>
    </p:spTree>
    <p:extLst>
      <p:ext uri="{BB962C8B-B14F-4D97-AF65-F5344CB8AC3E}">
        <p14:creationId xmlns:p14="http://schemas.microsoft.com/office/powerpoint/2010/main" val="3853877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4098"/>
          <p:cNvSpPr>
            <a:spLocks noGrp="1" noChangeArrowheads="1"/>
          </p:cNvSpPr>
          <p:nvPr>
            <p:ph type="ctrTitle"/>
          </p:nvPr>
        </p:nvSpPr>
        <p:spPr>
          <a:xfrm>
            <a:off x="1981200" y="2286000"/>
            <a:ext cx="8229600" cy="2229729"/>
          </a:xfrm>
        </p:spPr>
        <p:txBody>
          <a:bodyPr/>
          <a:lstStyle/>
          <a:p>
            <a:pPr algn="ctr" eaLnBrk="1" hangingPunct="1"/>
            <a:br>
              <a:rPr lang="en-US" dirty="0"/>
            </a:br>
            <a:r>
              <a:rPr lang="en-US" dirty="0"/>
              <a:t>Seeding and Tagging</a:t>
            </a:r>
            <a:br>
              <a:rPr lang="en-US" dirty="0"/>
            </a:br>
            <a:r>
              <a:rPr lang="en-US" dirty="0"/>
              <a:t>A way to assess Testing Progress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844992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Seeding and Tagging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63484" y="898169"/>
            <a:ext cx="9706708" cy="5474630"/>
          </a:xfrm>
        </p:spPr>
        <p:txBody>
          <a:bodyPr/>
          <a:lstStyle/>
          <a:p>
            <a:pPr marL="0" indent="0">
              <a:buNone/>
            </a:pPr>
            <a:r>
              <a:rPr lang="en-US" i="1" dirty="0">
                <a:solidFill>
                  <a:srgbClr val="0000CC"/>
                </a:solidFill>
              </a:rPr>
              <a:t>Purpose: </a:t>
            </a:r>
            <a:r>
              <a:rPr lang="en-US" dirty="0"/>
              <a:t>To help you estimate how many undetected errors (defects) are in your code</a:t>
            </a:r>
          </a:p>
          <a:p>
            <a:pPr marL="0" indent="0">
              <a:spcBef>
                <a:spcPts val="2400"/>
              </a:spcBef>
              <a:buNone/>
            </a:pPr>
            <a:r>
              <a:rPr lang="en-US" i="1" dirty="0">
                <a:solidFill>
                  <a:srgbClr val="0000CC"/>
                </a:solidFill>
              </a:rPr>
              <a:t>When to do this: </a:t>
            </a:r>
            <a:r>
              <a:rPr lang="en-US" dirty="0"/>
              <a:t>During test planning and during the testing process</a:t>
            </a:r>
          </a:p>
          <a:p>
            <a:pPr marL="0" indent="0">
              <a:spcBef>
                <a:spcPts val="2400"/>
              </a:spcBef>
              <a:buNone/>
            </a:pPr>
            <a:r>
              <a:rPr lang="en-US" i="1" dirty="0">
                <a:solidFill>
                  <a:srgbClr val="0000CC"/>
                </a:solidFill>
              </a:rPr>
              <a:t>Suppose</a:t>
            </a:r>
            <a:r>
              <a:rPr lang="en-US" dirty="0"/>
              <a:t>: You have been testing your code and have discovered </a:t>
            </a:r>
            <a:r>
              <a:rPr lang="en-US" dirty="0">
                <a:solidFill>
                  <a:srgbClr val="C00000"/>
                </a:solidFill>
              </a:rPr>
              <a:t>D</a:t>
            </a:r>
            <a:r>
              <a:rPr lang="en-US" baseline="-25000" dirty="0">
                <a:solidFill>
                  <a:srgbClr val="C00000"/>
                </a:solidFill>
              </a:rPr>
              <a:t>1</a:t>
            </a:r>
            <a:r>
              <a:rPr lang="en-US" dirty="0"/>
              <a:t> errors (defects).</a:t>
            </a:r>
          </a:p>
          <a:p>
            <a:pPr marL="0" indent="0">
              <a:spcBef>
                <a:spcPts val="2400"/>
              </a:spcBef>
              <a:buNone/>
            </a:pPr>
            <a:r>
              <a:rPr lang="en-US" i="1" dirty="0">
                <a:solidFill>
                  <a:srgbClr val="0000CC"/>
                </a:solidFill>
              </a:rPr>
              <a:t>Question</a:t>
            </a:r>
            <a:r>
              <a:rPr lang="en-US" dirty="0"/>
              <a:t>: </a:t>
            </a:r>
            <a:r>
              <a:rPr lang="en-US" dirty="0">
                <a:solidFill>
                  <a:srgbClr val="C00000"/>
                </a:solidFill>
              </a:rPr>
              <a:t>How many errors are left</a:t>
            </a:r>
            <a:r>
              <a:rPr lang="en-US" dirty="0"/>
              <a:t>?</a:t>
            </a:r>
          </a:p>
          <a:p>
            <a:pPr marL="0" indent="0">
              <a:spcBef>
                <a:spcPts val="2400"/>
              </a:spcBef>
              <a:buNone/>
            </a:pPr>
            <a:r>
              <a:rPr lang="en-US" i="1" dirty="0">
                <a:solidFill>
                  <a:srgbClr val="0000CC"/>
                </a:solidFill>
              </a:rPr>
              <a:t>Technique</a:t>
            </a:r>
            <a:r>
              <a:rPr lang="en-US" dirty="0"/>
              <a:t>: </a:t>
            </a:r>
            <a:r>
              <a:rPr lang="en-US" dirty="0">
                <a:solidFill>
                  <a:srgbClr val="008000"/>
                </a:solidFill>
              </a:rPr>
              <a:t>Seeding and Tagging</a:t>
            </a:r>
          </a:p>
          <a:p>
            <a:pPr marL="0" indent="0">
              <a:spcBef>
                <a:spcPts val="2400"/>
              </a:spcBef>
              <a:buNone/>
            </a:pPr>
            <a:r>
              <a:rPr lang="en-US" i="1" dirty="0">
                <a:solidFill>
                  <a:srgbClr val="0000CC"/>
                </a:solidFill>
              </a:rPr>
              <a:t>Concept</a:t>
            </a:r>
            <a:r>
              <a:rPr lang="en-US" dirty="0"/>
              <a:t>:</a:t>
            </a:r>
            <a:r>
              <a:rPr lang="en-US" i="1" dirty="0">
                <a:solidFill>
                  <a:srgbClr val="0000CC"/>
                </a:solidFill>
              </a:rPr>
              <a:t> </a:t>
            </a:r>
            <a:r>
              <a:rPr lang="en-US" dirty="0"/>
              <a:t>Introduce extra errors and see how many of them your test process has found.</a:t>
            </a:r>
          </a:p>
        </p:txBody>
      </p:sp>
    </p:spTree>
    <p:extLst>
      <p:ext uri="{BB962C8B-B14F-4D97-AF65-F5344CB8AC3E}">
        <p14:creationId xmlns:p14="http://schemas.microsoft.com/office/powerpoint/2010/main" val="2252862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xfrm>
            <a:off x="2494761" y="42539"/>
            <a:ext cx="7315200" cy="615096"/>
          </a:xfrm>
        </p:spPr>
        <p:txBody>
          <a:bodyPr/>
          <a:lstStyle/>
          <a:p>
            <a:pPr eaLnBrk="1" hangingPunct="1"/>
            <a:r>
              <a:rPr lang="en-US" altLang="en-US" dirty="0"/>
              <a:t>Seeding and Tagging Details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439233" y="1071310"/>
            <a:ext cx="9544388" cy="4049054"/>
          </a:xfrm>
        </p:spPr>
        <p:txBody>
          <a:bodyPr/>
          <a:lstStyle/>
          <a:p>
            <a:pPr eaLnBrk="1" hangingPunct="1"/>
            <a:r>
              <a:rPr lang="en-US" altLang="en-US" dirty="0"/>
              <a:t>Introduce a given number of extra errors into the software -- say </a:t>
            </a:r>
            <a:r>
              <a:rPr lang="en-US" altLang="en-US" i="1" dirty="0">
                <a:solidFill>
                  <a:srgbClr val="C00000"/>
                </a:solidFill>
              </a:rPr>
              <a:t>E</a:t>
            </a:r>
            <a:r>
              <a:rPr lang="en-US" altLang="en-US" dirty="0"/>
              <a:t> of them</a:t>
            </a:r>
          </a:p>
          <a:p>
            <a:pPr eaLnBrk="1" hangingPunct="1">
              <a:spcBef>
                <a:spcPts val="1800"/>
              </a:spcBef>
            </a:pPr>
            <a:r>
              <a:rPr lang="en-US" altLang="en-US" dirty="0"/>
              <a:t>Run standard tests, detecting </a:t>
            </a:r>
            <a:r>
              <a:rPr lang="en-US" altLang="en-US" i="1" dirty="0">
                <a:solidFill>
                  <a:srgbClr val="C00000"/>
                </a:solidFill>
              </a:rPr>
              <a:t>D</a:t>
            </a:r>
            <a:r>
              <a:rPr lang="en-US" altLang="en-US" i="1" baseline="-25000" dirty="0">
                <a:solidFill>
                  <a:srgbClr val="C00000"/>
                </a:solidFill>
              </a:rPr>
              <a:t>2</a:t>
            </a:r>
            <a:r>
              <a:rPr lang="en-US" altLang="en-US" dirty="0"/>
              <a:t> of them</a:t>
            </a:r>
          </a:p>
          <a:p>
            <a:pPr eaLnBrk="1" hangingPunct="1">
              <a:spcBef>
                <a:spcPts val="1800"/>
              </a:spcBef>
            </a:pPr>
            <a:r>
              <a:rPr lang="en-US" altLang="en-US" dirty="0"/>
              <a:t>Compute </a:t>
            </a:r>
            <a:r>
              <a:rPr lang="en-US" altLang="en-US" i="1" dirty="0">
                <a:solidFill>
                  <a:srgbClr val="C00000"/>
                </a:solidFill>
              </a:rPr>
              <a:t>D</a:t>
            </a:r>
            <a:r>
              <a:rPr lang="en-US" altLang="en-US" i="1" baseline="-25000" dirty="0">
                <a:solidFill>
                  <a:srgbClr val="C00000"/>
                </a:solidFill>
              </a:rPr>
              <a:t>2</a:t>
            </a:r>
            <a:r>
              <a:rPr lang="en-US" altLang="en-US" dirty="0"/>
              <a:t>/</a:t>
            </a:r>
            <a:r>
              <a:rPr lang="en-US" altLang="en-US" i="1" dirty="0">
                <a:solidFill>
                  <a:srgbClr val="C00000"/>
                </a:solidFill>
              </a:rPr>
              <a:t>E</a:t>
            </a:r>
            <a:r>
              <a:rPr lang="en-US" altLang="en-US" dirty="0"/>
              <a:t> = % of errors detected</a:t>
            </a:r>
          </a:p>
          <a:p>
            <a:pPr eaLnBrk="1" hangingPunct="1">
              <a:spcBef>
                <a:spcPts val="1800"/>
              </a:spcBef>
            </a:pPr>
            <a:r>
              <a:rPr lang="en-US" altLang="en-US" dirty="0"/>
              <a:t>Suppose </a:t>
            </a:r>
            <a:r>
              <a:rPr lang="en-US" altLang="en-US" i="1" dirty="0">
                <a:solidFill>
                  <a:srgbClr val="C00000"/>
                </a:solidFill>
              </a:rPr>
              <a:t>D</a:t>
            </a:r>
            <a:r>
              <a:rPr lang="en-US" altLang="en-US" i="1" baseline="-25000" dirty="0">
                <a:solidFill>
                  <a:srgbClr val="C00000"/>
                </a:solidFill>
              </a:rPr>
              <a:t>1</a:t>
            </a:r>
            <a:r>
              <a:rPr lang="en-US" altLang="en-US" dirty="0"/>
              <a:t> = number of genuine errors </a:t>
            </a:r>
            <a:br>
              <a:rPr lang="en-US" altLang="en-US" dirty="0"/>
            </a:br>
            <a:r>
              <a:rPr lang="en-US" altLang="en-US" dirty="0"/>
              <a:t>			  already detected</a:t>
            </a:r>
          </a:p>
          <a:p>
            <a:pPr eaLnBrk="1" hangingPunct="1">
              <a:spcBef>
                <a:spcPts val="1800"/>
              </a:spcBef>
            </a:pPr>
            <a:r>
              <a:rPr lang="en-US" altLang="en-US" dirty="0"/>
              <a:t>Then you assume the total number of errors in the software is</a:t>
            </a:r>
          </a:p>
        </p:txBody>
      </p:sp>
      <p:sp>
        <p:nvSpPr>
          <p:cNvPr id="6148" name="AutoShape 4"/>
          <p:cNvSpPr>
            <a:spLocks noChangeArrowheads="1"/>
          </p:cNvSpPr>
          <p:nvPr/>
        </p:nvSpPr>
        <p:spPr bwMode="auto">
          <a:xfrm>
            <a:off x="4800600" y="5367661"/>
            <a:ext cx="3048000" cy="685800"/>
          </a:xfrm>
          <a:prstGeom prst="octagon">
            <a:avLst>
              <a:gd name="adj" fmla="val 29287"/>
            </a:avLst>
          </a:prstGeom>
          <a:solidFill>
            <a:srgbClr val="D9EFFF"/>
          </a:solidFill>
          <a:ln w="254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>
            <a:lvl1pPr marL="342900" indent="-342900">
              <a:defRPr sz="2400" b="1">
                <a:solidFill>
                  <a:schemeClr val="tx1"/>
                </a:solidFill>
                <a:latin typeface="Verdana" pitchFamily="34" charset="0"/>
              </a:defRPr>
            </a:lvl1pPr>
            <a:lvl2pPr>
              <a:defRPr sz="2400" b="1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lvl="1">
              <a:spcBef>
                <a:spcPct val="20000"/>
              </a:spcBef>
            </a:pPr>
            <a:r>
              <a:rPr lang="en-US" altLang="en-US" sz="4000" b="0" dirty="0">
                <a:solidFill>
                  <a:srgbClr val="C00000"/>
                </a:solidFill>
                <a:latin typeface="Comic Sans MS" pitchFamily="66" charset="0"/>
              </a:rPr>
              <a:t>D</a:t>
            </a:r>
            <a:r>
              <a:rPr lang="en-US" altLang="en-US" sz="4000" b="0" baseline="-25000" dirty="0">
                <a:solidFill>
                  <a:srgbClr val="C00000"/>
                </a:solidFill>
                <a:latin typeface="Comic Sans MS" pitchFamily="66" charset="0"/>
              </a:rPr>
              <a:t>1</a:t>
            </a:r>
            <a:r>
              <a:rPr lang="en-US" altLang="en-US" sz="4000" b="0" dirty="0">
                <a:solidFill>
                  <a:srgbClr val="C00000"/>
                </a:solidFill>
                <a:latin typeface="Comic Sans MS" pitchFamily="66" charset="0"/>
              </a:rPr>
              <a:t>*E/D</a:t>
            </a:r>
            <a:r>
              <a:rPr lang="en-US" altLang="en-US" sz="4000" b="0" baseline="-25000" dirty="0">
                <a:solidFill>
                  <a:srgbClr val="C00000"/>
                </a:solidFill>
                <a:latin typeface="Comic Sans MS" pitchFamily="66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75436143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8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1947834" y="151498"/>
            <a:ext cx="8339166" cy="454495"/>
          </a:xfrm>
          <a:noFill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 dirty="0"/>
              <a:t>Example of Seeding and Tagging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85127" y="1233629"/>
            <a:ext cx="9598494" cy="3380902"/>
          </a:xfrm>
          <a:noFill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/>
          <a:p>
            <a:pPr marL="285750" indent="-285750" eaLnBrk="1" hangingPunct="1"/>
            <a:r>
              <a:rPr lang="en-US" altLang="en-US" dirty="0">
                <a:solidFill>
                  <a:srgbClr val="C00000"/>
                </a:solidFill>
              </a:rPr>
              <a:t>200</a:t>
            </a:r>
            <a:r>
              <a:rPr lang="en-US" altLang="en-US" dirty="0"/>
              <a:t> defects found so far</a:t>
            </a:r>
          </a:p>
          <a:p>
            <a:pPr marL="285750" indent="-285750" eaLnBrk="1" hangingPunct="1">
              <a:spcBef>
                <a:spcPts val="1800"/>
              </a:spcBef>
            </a:pPr>
            <a:r>
              <a:rPr lang="en-US" altLang="en-US" dirty="0"/>
              <a:t>You have injected </a:t>
            </a:r>
            <a:r>
              <a:rPr lang="en-US" altLang="en-US" dirty="0">
                <a:solidFill>
                  <a:srgbClr val="C00000"/>
                </a:solidFill>
              </a:rPr>
              <a:t>20</a:t>
            </a:r>
            <a:r>
              <a:rPr lang="en-US" altLang="en-US" dirty="0"/>
              <a:t> extra defects</a:t>
            </a:r>
          </a:p>
          <a:p>
            <a:pPr marL="285750" indent="-285750" eaLnBrk="1" hangingPunct="1">
              <a:spcBef>
                <a:spcPts val="1800"/>
              </a:spcBef>
            </a:pPr>
            <a:r>
              <a:rPr lang="en-US" altLang="en-US" dirty="0"/>
              <a:t>You have found </a:t>
            </a:r>
            <a:r>
              <a:rPr lang="en-US" altLang="en-US" dirty="0">
                <a:solidFill>
                  <a:srgbClr val="C00000"/>
                </a:solidFill>
              </a:rPr>
              <a:t>12</a:t>
            </a:r>
            <a:r>
              <a:rPr lang="en-US" altLang="en-US" dirty="0"/>
              <a:t> of these extra defects</a:t>
            </a:r>
          </a:p>
          <a:p>
            <a:pPr marL="285750" indent="-285750" eaLnBrk="1" hangingPunct="1">
              <a:spcBef>
                <a:spcPts val="1800"/>
              </a:spcBef>
            </a:pPr>
            <a:r>
              <a:rPr lang="en-US" altLang="en-US" dirty="0"/>
              <a:t>Therefore, assume total defects =</a:t>
            </a:r>
          </a:p>
          <a:p>
            <a:pPr marL="285750" indent="-285750" algn="ctr" eaLnBrk="1" hangingPunct="1">
              <a:spcBef>
                <a:spcPts val="1200"/>
              </a:spcBef>
              <a:buNone/>
            </a:pPr>
            <a:r>
              <a:rPr lang="en-US" altLang="en-US" sz="2000" dirty="0">
                <a:solidFill>
                  <a:srgbClr val="C00000"/>
                </a:solidFill>
              </a:rPr>
              <a:t>200 * 20 / 12</a:t>
            </a:r>
            <a:r>
              <a:rPr lang="en-US" altLang="en-US" sz="2000" dirty="0"/>
              <a:t> = </a:t>
            </a:r>
            <a:r>
              <a:rPr lang="en-US" altLang="en-US" sz="2000" dirty="0">
                <a:solidFill>
                  <a:srgbClr val="C00000"/>
                </a:solidFill>
              </a:rPr>
              <a:t>4000 / 12</a:t>
            </a:r>
            <a:r>
              <a:rPr lang="en-US" altLang="en-US" sz="2000" dirty="0"/>
              <a:t> = </a:t>
            </a:r>
            <a:r>
              <a:rPr lang="en-US" altLang="en-US" sz="2000" dirty="0">
                <a:solidFill>
                  <a:srgbClr val="C00000"/>
                </a:solidFill>
              </a:rPr>
              <a:t>333 </a:t>
            </a:r>
            <a:r>
              <a:rPr lang="en-US" altLang="en-US" sz="2000" dirty="0"/>
              <a:t>total defects</a:t>
            </a:r>
          </a:p>
          <a:p>
            <a:pPr marL="285750" indent="-285750" eaLnBrk="1" hangingPunct="1">
              <a:spcBef>
                <a:spcPts val="1200"/>
              </a:spcBef>
              <a:buNone/>
            </a:pPr>
            <a:r>
              <a:rPr lang="en-US" altLang="en-US" sz="2000" dirty="0"/>
              <a:t>		</a:t>
            </a:r>
            <a:r>
              <a:rPr lang="en-US" altLang="en-US" sz="2000" dirty="0">
                <a:solidFill>
                  <a:srgbClr val="0000CC"/>
                </a:solidFill>
              </a:rPr>
              <a:t>=&gt;</a:t>
            </a:r>
            <a:r>
              <a:rPr lang="en-US" altLang="en-US" sz="2000" dirty="0"/>
              <a:t> </a:t>
            </a:r>
            <a:r>
              <a:rPr lang="en-US" altLang="en-US" sz="2000" dirty="0">
                <a:solidFill>
                  <a:srgbClr val="C00000"/>
                </a:solidFill>
              </a:rPr>
              <a:t>333 - 200</a:t>
            </a:r>
            <a:r>
              <a:rPr lang="en-US" altLang="en-US" sz="2000" dirty="0"/>
              <a:t> = </a:t>
            </a:r>
            <a:r>
              <a:rPr lang="en-US" altLang="en-US" sz="2000" dirty="0">
                <a:solidFill>
                  <a:srgbClr val="C00000"/>
                </a:solidFill>
              </a:rPr>
              <a:t>133</a:t>
            </a:r>
            <a:r>
              <a:rPr lang="en-US" altLang="en-US" dirty="0"/>
              <a:t> </a:t>
            </a:r>
            <a:r>
              <a:rPr lang="en-US" altLang="en-US" sz="2000" dirty="0"/>
              <a:t>defects remaining</a:t>
            </a:r>
            <a:endParaRPr lang="en-US" altLang="en-US" dirty="0">
              <a:latin typeface="Modern" pitchFamily="50"/>
            </a:endParaRPr>
          </a:p>
        </p:txBody>
      </p:sp>
      <p:sp>
        <p:nvSpPr>
          <p:cNvPr id="7172" name="AutoShape 4"/>
          <p:cNvSpPr>
            <a:spLocks noChangeArrowheads="1"/>
          </p:cNvSpPr>
          <p:nvPr/>
        </p:nvSpPr>
        <p:spPr bwMode="auto">
          <a:xfrm>
            <a:off x="1803317" y="4614531"/>
            <a:ext cx="8585366" cy="1532334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28575">
            <a:solidFill>
              <a:srgbClr val="0000CC"/>
            </a:solidFill>
            <a:round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squar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algn="ctr"/>
            <a:r>
              <a:rPr lang="en-US" altLang="en-US" sz="2800" b="0" dirty="0">
                <a:latin typeface="Comic Sans MS" pitchFamily="66" charset="0"/>
              </a:rPr>
              <a:t>By performing this analysis from time to time, you can estimate your defect density and your testing progress over time.</a:t>
            </a:r>
          </a:p>
        </p:txBody>
      </p:sp>
    </p:spTree>
    <p:extLst>
      <p:ext uri="{BB962C8B-B14F-4D97-AF65-F5344CB8AC3E}">
        <p14:creationId xmlns:p14="http://schemas.microsoft.com/office/powerpoint/2010/main" val="84810011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2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4098"/>
          <p:cNvSpPr>
            <a:spLocks noGrp="1" noChangeArrowheads="1"/>
          </p:cNvSpPr>
          <p:nvPr>
            <p:ph type="ctrTitle"/>
          </p:nvPr>
        </p:nvSpPr>
        <p:spPr>
          <a:xfrm>
            <a:off x="1981200" y="2286000"/>
            <a:ext cx="8229600" cy="2229729"/>
          </a:xfrm>
        </p:spPr>
        <p:txBody>
          <a:bodyPr/>
          <a:lstStyle/>
          <a:p>
            <a:pPr algn="ctr" eaLnBrk="1" hangingPunct="1"/>
            <a:r>
              <a:rPr lang="en-US" dirty="0"/>
              <a:t>Part 2</a:t>
            </a:r>
            <a:br>
              <a:rPr lang="en-US" dirty="0"/>
            </a:br>
            <a:br>
              <a:rPr lang="en-US" dirty="0"/>
            </a:br>
            <a:r>
              <a:rPr lang="en-US" dirty="0"/>
              <a:t>Some Basic Principles of Measurement and Data Analysis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208238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Contents</a:t>
            </a:r>
          </a:p>
        </p:txBody>
      </p:sp>
      <p:sp>
        <p:nvSpPr>
          <p:cNvPr id="1187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437449" y="1473937"/>
            <a:ext cx="7550150" cy="4449785"/>
          </a:xfrm>
        </p:spPr>
        <p:txBody>
          <a:bodyPr/>
          <a:lstStyle/>
          <a:p>
            <a:pPr>
              <a:spcBef>
                <a:spcPts val="3000"/>
              </a:spcBef>
            </a:pPr>
            <a:r>
              <a:rPr lang="en-US" altLang="en-US" sz="2800" dirty="0">
                <a:solidFill>
                  <a:srgbClr val="0000CC"/>
                </a:solidFill>
              </a:rPr>
              <a:t>Definitions</a:t>
            </a:r>
          </a:p>
          <a:p>
            <a:pPr>
              <a:spcBef>
                <a:spcPts val="3000"/>
              </a:spcBef>
            </a:pPr>
            <a:r>
              <a:rPr lang="en-US" altLang="en-US" dirty="0"/>
              <a:t>Scales</a:t>
            </a:r>
          </a:p>
          <a:p>
            <a:pPr>
              <a:spcBef>
                <a:spcPts val="3000"/>
              </a:spcBef>
            </a:pPr>
            <a:r>
              <a:rPr lang="en-US" altLang="en-US" dirty="0"/>
              <a:t>Basic Analysis Approaches</a:t>
            </a:r>
          </a:p>
          <a:p>
            <a:pPr>
              <a:spcBef>
                <a:spcPts val="3000"/>
              </a:spcBef>
            </a:pPr>
            <a:r>
              <a:rPr lang="en-US" altLang="en-US" dirty="0"/>
              <a:t>Statistical Distributions</a:t>
            </a:r>
          </a:p>
          <a:p>
            <a:pPr>
              <a:spcBef>
                <a:spcPts val="3000"/>
              </a:spcBef>
            </a:pPr>
            <a:r>
              <a:rPr lang="en-US" altLang="en-US" dirty="0"/>
              <a:t>Other Statistical Concepts</a:t>
            </a:r>
          </a:p>
        </p:txBody>
      </p:sp>
    </p:spTree>
    <p:extLst>
      <p:ext uri="{BB962C8B-B14F-4D97-AF65-F5344CB8AC3E}">
        <p14:creationId xmlns:p14="http://schemas.microsoft.com/office/powerpoint/2010/main" val="3353049957"/>
      </p:ext>
    </p:extLst>
  </p:cSld>
  <p:clrMapOvr>
    <a:masterClrMapping/>
  </p:clrMapOvr>
  <p:transition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9250" name="Rectangle 2"/>
          <p:cNvSpPr>
            <a:spLocks noGrp="1" noChangeArrowheads="1"/>
          </p:cNvSpPr>
          <p:nvPr>
            <p:ph type="title"/>
          </p:nvPr>
        </p:nvSpPr>
        <p:spPr>
          <a:xfrm>
            <a:off x="2429382" y="381000"/>
            <a:ext cx="7304379" cy="762000"/>
          </a:xfrm>
        </p:spPr>
        <p:txBody>
          <a:bodyPr/>
          <a:lstStyle/>
          <a:p>
            <a:r>
              <a:rPr lang="en-US" altLang="en-US" dirty="0">
                <a:solidFill>
                  <a:srgbClr val="0000CC"/>
                </a:solidFill>
              </a:rPr>
              <a:t>Measurement is ...</a:t>
            </a:r>
          </a:p>
        </p:txBody>
      </p:sp>
      <p:sp>
        <p:nvSpPr>
          <p:cNvPr id="15892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133600" y="1600202"/>
            <a:ext cx="7848600" cy="3833037"/>
          </a:xfrm>
        </p:spPr>
        <p:txBody>
          <a:bodyPr/>
          <a:lstStyle/>
          <a:p>
            <a:pPr>
              <a:buNone/>
            </a:pPr>
            <a:r>
              <a:rPr lang="en-US" altLang="en-US" dirty="0"/>
              <a:t>... </a:t>
            </a:r>
            <a:r>
              <a:rPr lang="en-US" dirty="0"/>
              <a:t>the process by which numbers or symbols are assigned to </a:t>
            </a:r>
            <a:r>
              <a:rPr lang="en-US" u="sng" dirty="0"/>
              <a:t>attributes</a:t>
            </a:r>
            <a:r>
              <a:rPr lang="en-US" dirty="0"/>
              <a:t> of entities in the real world in such a way so as to describe them according to clearly defined rules.</a:t>
            </a:r>
            <a:endParaRPr lang="en-US" altLang="en-US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en-US" sz="2800" b="1" dirty="0">
                <a:solidFill>
                  <a:srgbClr val="0000CC"/>
                </a:solidFill>
              </a:rPr>
              <a:t>The assignment of numbers must </a:t>
            </a:r>
            <a:r>
              <a:rPr lang="en-US" altLang="en-US" sz="2800" b="1" u="sng" dirty="0">
                <a:solidFill>
                  <a:srgbClr val="0000CC"/>
                </a:solidFill>
              </a:rPr>
              <a:t>preserve</a:t>
            </a:r>
            <a:r>
              <a:rPr lang="en-US" altLang="en-US" sz="2800" b="1" dirty="0">
                <a:solidFill>
                  <a:srgbClr val="0000CC"/>
                </a:solidFill>
              </a:rPr>
              <a:t> intuitive and empirical </a:t>
            </a:r>
            <a:r>
              <a:rPr lang="en-US" altLang="en-US" sz="2800" b="1" u="sng" dirty="0">
                <a:solidFill>
                  <a:srgbClr val="0000CC"/>
                </a:solidFill>
              </a:rPr>
              <a:t>observations</a:t>
            </a:r>
            <a:r>
              <a:rPr lang="en-US" altLang="en-US" sz="2800" b="1" dirty="0">
                <a:solidFill>
                  <a:srgbClr val="0000CC"/>
                </a:solidFill>
              </a:rPr>
              <a:t> about the attributes and entities</a:t>
            </a:r>
            <a:r>
              <a:rPr lang="en-US" altLang="en-US" sz="2800" b="1" dirty="0"/>
              <a:t> </a:t>
            </a:r>
          </a:p>
        </p:txBody>
      </p:sp>
      <p:graphicFrame>
        <p:nvGraphicFramePr>
          <p:cNvPr id="1589252" name="Object 4"/>
          <p:cNvGraphicFramePr>
            <a:graphicFrameLocks noChangeAspect="1"/>
          </p:cNvGraphicFramePr>
          <p:nvPr/>
        </p:nvGraphicFramePr>
        <p:xfrm>
          <a:off x="5562604" y="4876801"/>
          <a:ext cx="1090613" cy="1500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8" name="Clip" r:id="rId4" imgW="2309760" imgH="3176280" progId="MS_ClipArt_Gallery.2">
                  <p:embed/>
                </p:oleObj>
              </mc:Choice>
              <mc:Fallback>
                <p:oleObj name="Clip" r:id="rId4" imgW="2309760" imgH="3176280" progId="MS_ClipArt_Gallery.2">
                  <p:embed/>
                  <p:pic>
                    <p:nvPicPr>
                      <p:cNvPr id="1589252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62604" y="4876801"/>
                        <a:ext cx="1090613" cy="1500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7368209" y="6014758"/>
            <a:ext cx="2922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b="0" i="1" dirty="0"/>
              <a:t>Source: Fenton, page 5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381657" y="95698"/>
            <a:ext cx="54755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3366CC"/>
                </a:solidFill>
              </a:rPr>
              <a:t>Definition of Measurement</a:t>
            </a:r>
          </a:p>
        </p:txBody>
      </p:sp>
    </p:spTree>
    <p:extLst>
      <p:ext uri="{BB962C8B-B14F-4D97-AF65-F5344CB8AC3E}">
        <p14:creationId xmlns:p14="http://schemas.microsoft.com/office/powerpoint/2010/main" val="73847997"/>
      </p:ext>
    </p:extLst>
  </p:cSld>
  <p:clrMapOvr>
    <a:masterClrMapping/>
  </p:clrMapOvr>
  <p:transition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1298" name="Rectangle 2"/>
          <p:cNvSpPr>
            <a:spLocks noGrp="1" noChangeArrowheads="1"/>
          </p:cNvSpPr>
          <p:nvPr>
            <p:ph type="title"/>
          </p:nvPr>
        </p:nvSpPr>
        <p:spPr>
          <a:xfrm>
            <a:off x="2429382" y="228600"/>
            <a:ext cx="7320611" cy="945511"/>
          </a:xfrm>
        </p:spPr>
        <p:txBody>
          <a:bodyPr/>
          <a:lstStyle/>
          <a:p>
            <a:r>
              <a:rPr lang="en-US" altLang="en-US" dirty="0"/>
              <a:t>Preservation of Attributes</a:t>
            </a:r>
            <a:br>
              <a:rPr lang="en-US" altLang="en-US" dirty="0"/>
            </a:br>
            <a:r>
              <a:rPr lang="en-US" altLang="en-US" dirty="0"/>
              <a:t>Example</a:t>
            </a:r>
          </a:p>
        </p:txBody>
      </p:sp>
      <p:sp>
        <p:nvSpPr>
          <p:cNvPr id="1591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498751" y="1474444"/>
            <a:ext cx="9160232" cy="1820642"/>
          </a:xfrm>
        </p:spPr>
        <p:txBody>
          <a:bodyPr/>
          <a:lstStyle/>
          <a:p>
            <a:pPr algn="ctr">
              <a:buFont typeface="Wingdings" pitchFamily="2" charset="2"/>
              <a:buNone/>
            </a:pPr>
            <a:r>
              <a:rPr lang="en-US" altLang="en-US" dirty="0"/>
              <a:t>“</a:t>
            </a:r>
            <a:r>
              <a:rPr lang="en-US" altLang="en-US" i="1" dirty="0">
                <a:solidFill>
                  <a:srgbClr val="0000CC"/>
                </a:solidFill>
              </a:rPr>
              <a:t>House A is bigger than House B</a:t>
            </a:r>
            <a:r>
              <a:rPr lang="en-US" altLang="en-US" dirty="0"/>
              <a:t>”</a:t>
            </a:r>
          </a:p>
          <a:p>
            <a:pPr>
              <a:spcBef>
                <a:spcPts val="1800"/>
              </a:spcBef>
              <a:buFont typeface="Wingdings" pitchFamily="2" charset="2"/>
              <a:buNone/>
            </a:pPr>
            <a:r>
              <a:rPr lang="en-US" altLang="en-US" dirty="0"/>
              <a:t>This is a meaningful statement only if the number we assign to “size” preserves our intuitive notion of houses and their sizes.</a:t>
            </a:r>
          </a:p>
        </p:txBody>
      </p:sp>
      <p:pic>
        <p:nvPicPr>
          <p:cNvPr id="1591300" name="Picture 4"/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2668" y="4037698"/>
            <a:ext cx="2152988" cy="19830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91301" name="Picture 5"/>
          <p:cNvPicPr>
            <a:picLocks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800" y="4036796"/>
            <a:ext cx="2524520" cy="19830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91302" name="Text Box 6"/>
          <p:cNvSpPr txBox="1">
            <a:spLocks noChangeArrowheads="1"/>
          </p:cNvSpPr>
          <p:nvPr/>
        </p:nvSpPr>
        <p:spPr bwMode="auto">
          <a:xfrm>
            <a:off x="2815793" y="3364586"/>
            <a:ext cx="14478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u="sng" dirty="0">
                <a:latin typeface="Comic Sans MS" pitchFamily="66" charset="0"/>
              </a:rPr>
              <a:t>House A</a:t>
            </a:r>
          </a:p>
        </p:txBody>
      </p:sp>
      <p:sp>
        <p:nvSpPr>
          <p:cNvPr id="1591303" name="Text Box 7"/>
          <p:cNvSpPr txBox="1">
            <a:spLocks noChangeArrowheads="1"/>
          </p:cNvSpPr>
          <p:nvPr/>
        </p:nvSpPr>
        <p:spPr bwMode="auto">
          <a:xfrm>
            <a:off x="7457681" y="3364586"/>
            <a:ext cx="14478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u="sng" dirty="0">
                <a:latin typeface="Comic Sans MS" pitchFamily="66" charset="0"/>
              </a:rPr>
              <a:t>House B</a:t>
            </a:r>
          </a:p>
        </p:txBody>
      </p:sp>
    </p:spTree>
    <p:extLst>
      <p:ext uri="{BB962C8B-B14F-4D97-AF65-F5344CB8AC3E}">
        <p14:creationId xmlns:p14="http://schemas.microsoft.com/office/powerpoint/2010/main" val="1695235603"/>
      </p:ext>
    </p:extLst>
  </p:cSld>
  <p:clrMapOvr>
    <a:masterClrMapping/>
  </p:clrMapOvr>
  <p:transition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But Intuitions Vary</a:t>
            </a:r>
          </a:p>
        </p:txBody>
      </p:sp>
      <p:sp>
        <p:nvSpPr>
          <p:cNvPr id="15933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655659" y="1362182"/>
            <a:ext cx="9089894" cy="5343418"/>
          </a:xfrm>
        </p:spPr>
        <p:txBody>
          <a:bodyPr/>
          <a:lstStyle/>
          <a:p>
            <a:pPr marL="0" indent="0" algn="ctr">
              <a:buNone/>
            </a:pPr>
            <a:r>
              <a:rPr lang="en-US" altLang="en-US" dirty="0"/>
              <a:t>What do we really mean by “size”?</a:t>
            </a:r>
          </a:p>
          <a:p>
            <a:pPr marL="0" indent="0" algn="ctr">
              <a:spcBef>
                <a:spcPts val="2400"/>
              </a:spcBef>
              <a:buNone/>
            </a:pPr>
            <a:r>
              <a:rPr lang="en-US" altLang="en-US" dirty="0"/>
              <a:t>Before we can measure size, we must define a </a:t>
            </a:r>
            <a:r>
              <a:rPr lang="en-US" altLang="en-US" i="1" dirty="0">
                <a:solidFill>
                  <a:srgbClr val="0000CC"/>
                </a:solidFill>
              </a:rPr>
              <a:t>model</a:t>
            </a:r>
            <a:r>
              <a:rPr lang="en-US" altLang="en-US" dirty="0">
                <a:solidFill>
                  <a:srgbClr val="0000CC"/>
                </a:solidFill>
              </a:rPr>
              <a:t> </a:t>
            </a:r>
            <a:r>
              <a:rPr lang="en-US" altLang="en-US" dirty="0"/>
              <a:t>that reflects a specific </a:t>
            </a:r>
            <a:r>
              <a:rPr lang="en-US" altLang="en-US" i="1" dirty="0">
                <a:solidFill>
                  <a:srgbClr val="C00000"/>
                </a:solidFill>
              </a:rPr>
              <a:t>viewpoint</a:t>
            </a:r>
          </a:p>
          <a:p>
            <a:pPr lvl="1">
              <a:spcBef>
                <a:spcPts val="1200"/>
              </a:spcBef>
            </a:pPr>
            <a:r>
              <a:rPr lang="en-US" altLang="en-US" dirty="0"/>
              <a:t>The model must specify an </a:t>
            </a:r>
            <a:r>
              <a:rPr lang="en-US" altLang="en-US" b="1" dirty="0">
                <a:solidFill>
                  <a:srgbClr val="C00000"/>
                </a:solidFill>
              </a:rPr>
              <a:t>entity</a:t>
            </a:r>
            <a:r>
              <a:rPr lang="en-US" altLang="en-US" dirty="0"/>
              <a:t> to be measured</a:t>
            </a:r>
          </a:p>
          <a:p>
            <a:pPr marL="800080" lvl="2" indent="0">
              <a:spcBef>
                <a:spcPts val="1200"/>
              </a:spcBef>
              <a:buNone/>
            </a:pPr>
            <a:r>
              <a:rPr lang="en-US" altLang="en-US" dirty="0"/>
              <a:t> </a:t>
            </a:r>
            <a:r>
              <a:rPr lang="en-US" altLang="en-US" sz="2800" b="1" dirty="0">
                <a:solidFill>
                  <a:srgbClr val="0000CC"/>
                </a:solidFill>
              </a:rPr>
              <a:t>and </a:t>
            </a:r>
            <a:endParaRPr lang="en-US" altLang="en-US" b="1" dirty="0">
              <a:solidFill>
                <a:srgbClr val="0000CC"/>
              </a:solidFill>
            </a:endParaRPr>
          </a:p>
          <a:p>
            <a:pPr lvl="1">
              <a:spcBef>
                <a:spcPts val="1200"/>
              </a:spcBef>
            </a:pPr>
            <a:r>
              <a:rPr lang="en-US" altLang="en-US" dirty="0"/>
              <a:t>an </a:t>
            </a:r>
            <a:r>
              <a:rPr lang="en-US" altLang="en-US" b="1" dirty="0">
                <a:solidFill>
                  <a:srgbClr val="C00000"/>
                </a:solidFill>
              </a:rPr>
              <a:t>attribute</a:t>
            </a:r>
            <a:r>
              <a:rPr lang="en-US" altLang="en-US" dirty="0"/>
              <a:t> of that entity.</a:t>
            </a:r>
          </a:p>
          <a:p>
            <a:pPr lvl="1"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en-US" altLang="en-US" dirty="0"/>
              <a:t>I.e., </a:t>
            </a:r>
          </a:p>
          <a:p>
            <a:pPr lvl="2">
              <a:spcBef>
                <a:spcPts val="1200"/>
              </a:spcBef>
            </a:pPr>
            <a:r>
              <a:rPr lang="en-US" altLang="en-US" b="1" u="sng" dirty="0">
                <a:solidFill>
                  <a:srgbClr val="C00000"/>
                </a:solidFill>
              </a:rPr>
              <a:t>what do you want to measure? </a:t>
            </a:r>
            <a:r>
              <a:rPr lang="en-US" altLang="en-US" dirty="0"/>
              <a:t>and </a:t>
            </a:r>
          </a:p>
          <a:p>
            <a:pPr lvl="2">
              <a:spcBef>
                <a:spcPts val="1200"/>
              </a:spcBef>
            </a:pPr>
            <a:r>
              <a:rPr lang="en-US" altLang="en-US" b="1" u="sng" dirty="0">
                <a:solidFill>
                  <a:srgbClr val="C00000"/>
                </a:solidFill>
              </a:rPr>
              <a:t>what do you want to know about it?</a:t>
            </a:r>
          </a:p>
          <a:p>
            <a:pPr lvl="1">
              <a:spcBef>
                <a:spcPts val="1200"/>
              </a:spcBef>
            </a:pPr>
            <a:r>
              <a:rPr lang="en-US" altLang="en-US" dirty="0"/>
              <a:t>Examples (next two slides)</a:t>
            </a:r>
          </a:p>
        </p:txBody>
      </p:sp>
    </p:spTree>
    <p:extLst>
      <p:ext uri="{BB962C8B-B14F-4D97-AF65-F5344CB8AC3E}">
        <p14:creationId xmlns:p14="http://schemas.microsoft.com/office/powerpoint/2010/main" val="31201684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33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33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33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33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33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33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33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33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33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Functionality Model for Size of a House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135521" y="1371600"/>
            <a:ext cx="8185151" cy="5156795"/>
          </a:xfrm>
        </p:spPr>
        <p:txBody>
          <a:bodyPr/>
          <a:lstStyle/>
          <a:p>
            <a:pPr marL="0" indent="0" algn="ctr">
              <a:buNone/>
            </a:pPr>
            <a:r>
              <a:rPr lang="en-US" altLang="en-US" dirty="0"/>
              <a:t>In this model, the size of a house is based on </a:t>
            </a:r>
            <a:r>
              <a:rPr lang="en-US" altLang="en-US" i="1" dirty="0">
                <a:solidFill>
                  <a:srgbClr val="0000CC"/>
                </a:solidFill>
              </a:rPr>
              <a:t>how many people can comfortably live there</a:t>
            </a:r>
          </a:p>
          <a:p>
            <a:pPr marL="876278" lvl="1" indent="-419090">
              <a:spcBef>
                <a:spcPts val="1800"/>
              </a:spcBef>
              <a:buFont typeface="Wingdings" pitchFamily="2" charset="2"/>
              <a:buChar char="Ø"/>
            </a:pPr>
            <a:r>
              <a:rPr lang="en-US" altLang="en-US" dirty="0"/>
              <a:t>The size of a house is measured by the </a:t>
            </a:r>
            <a:r>
              <a:rPr lang="en-US" altLang="en-US" b="1" i="1" dirty="0">
                <a:solidFill>
                  <a:srgbClr val="0000CC"/>
                </a:solidFill>
              </a:rPr>
              <a:t>number of bedrooms and the number of bathrooms</a:t>
            </a:r>
          </a:p>
          <a:p>
            <a:pPr marL="876278" lvl="1" indent="-419090">
              <a:buFont typeface="Wingdings" pitchFamily="2" charset="2"/>
              <a:buChar char="Ø"/>
            </a:pPr>
            <a:endParaRPr lang="en-US" altLang="en-US" dirty="0"/>
          </a:p>
          <a:p>
            <a:pPr marL="876278" lvl="1" indent="-419090">
              <a:buFont typeface="Wingdings" pitchFamily="2" charset="2"/>
              <a:buChar char="Ø"/>
            </a:pPr>
            <a:endParaRPr lang="en-US" altLang="en-US" dirty="0"/>
          </a:p>
          <a:p>
            <a:pPr marL="457189" lvl="1" indent="0">
              <a:buNone/>
            </a:pPr>
            <a:endParaRPr lang="en-US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5303" y="3646967"/>
            <a:ext cx="3958988" cy="2540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2854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36634-CD05-4501-94BC-7B1F199BD3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2067" y="0"/>
            <a:ext cx="10856107" cy="1196163"/>
          </a:xfrm>
        </p:spPr>
        <p:txBody>
          <a:bodyPr/>
          <a:lstStyle/>
          <a:p>
            <a:r>
              <a:rPr lang="en-US" dirty="0"/>
              <a:t>But What Are We Appraising?</a:t>
            </a:r>
            <a:br>
              <a:rPr lang="en-US" dirty="0"/>
            </a:br>
            <a:r>
              <a:rPr lang="en-US" dirty="0"/>
              <a:t>What is “Desired Behavior”?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41FC14-8524-4239-B325-9CB79FB624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2067" y="1196163"/>
            <a:ext cx="10913533" cy="4809460"/>
          </a:xfrm>
        </p:spPr>
        <p:txBody>
          <a:bodyPr/>
          <a:lstStyle/>
          <a:p>
            <a:r>
              <a:rPr lang="en-US" dirty="0"/>
              <a:t>Satisfies requirements</a:t>
            </a:r>
          </a:p>
          <a:p>
            <a:r>
              <a:rPr lang="en-US" dirty="0"/>
              <a:t>Works correctly</a:t>
            </a:r>
          </a:p>
          <a:p>
            <a:r>
              <a:rPr lang="en-US" dirty="0"/>
              <a:t>Does what I want it to do</a:t>
            </a:r>
          </a:p>
          <a:p>
            <a:r>
              <a:rPr lang="en-US" dirty="0"/>
              <a:t>Does no harm</a:t>
            </a:r>
          </a:p>
          <a:p>
            <a:r>
              <a:rPr lang="en-US" dirty="0"/>
              <a:t>Reliable – I can depend on it</a:t>
            </a:r>
          </a:p>
          <a:p>
            <a:r>
              <a:rPr lang="en-US" dirty="0"/>
              <a:t>Easy to use</a:t>
            </a:r>
          </a:p>
          <a:p>
            <a:r>
              <a:rPr lang="en-US" dirty="0"/>
              <a:t>Portable</a:t>
            </a:r>
          </a:p>
          <a:p>
            <a:r>
              <a:rPr lang="en-US" dirty="0"/>
              <a:t>Easy to update and maintain</a:t>
            </a:r>
          </a:p>
          <a:p>
            <a:r>
              <a:rPr lang="en-US" dirty="0"/>
              <a:t>Easy to test</a:t>
            </a:r>
          </a:p>
          <a:p>
            <a:r>
              <a:rPr lang="en-US" dirty="0"/>
              <a:t>Runs efficiently / fast</a:t>
            </a:r>
          </a:p>
          <a:p>
            <a:r>
              <a:rPr lang="en-US" dirty="0"/>
              <a:t>Consistent</a:t>
            </a:r>
          </a:p>
          <a:p>
            <a:r>
              <a:rPr lang="en-US" dirty="0"/>
              <a:t>…</a:t>
            </a:r>
          </a:p>
          <a:p>
            <a:endParaRPr lang="en-US" dirty="0"/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CE9F2F59-0FCD-430C-A8EA-8B02CAB0B1B0}"/>
              </a:ext>
            </a:extLst>
          </p:cNvPr>
          <p:cNvSpPr/>
          <p:nvPr/>
        </p:nvSpPr>
        <p:spPr bwMode="auto">
          <a:xfrm>
            <a:off x="6406116" y="1259958"/>
            <a:ext cx="547577" cy="5082363"/>
          </a:xfrm>
          <a:prstGeom prst="rightBrace">
            <a:avLst>
              <a:gd name="adj1" fmla="val 8333"/>
              <a:gd name="adj2" fmla="val 50735"/>
            </a:avLst>
          </a:prstGeom>
          <a:solidFill>
            <a:srgbClr val="FFFFFF"/>
          </a:solidFill>
          <a:ln w="38100" cap="flat" cmpd="sng" algn="ctr">
            <a:solidFill>
              <a:srgbClr val="0000CC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D7625F-97FB-473C-BBC2-2C24F71E6F49}"/>
              </a:ext>
            </a:extLst>
          </p:cNvPr>
          <p:cNvSpPr txBox="1"/>
          <p:nvPr/>
        </p:nvSpPr>
        <p:spPr>
          <a:xfrm>
            <a:off x="7086600" y="3200974"/>
            <a:ext cx="38808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These are all characteristics of Software Quality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0D5777-4B1F-4E4C-B3D6-5560C1AB579B}"/>
              </a:ext>
            </a:extLst>
          </p:cNvPr>
          <p:cNvSpPr txBox="1"/>
          <p:nvPr/>
        </p:nvSpPr>
        <p:spPr>
          <a:xfrm>
            <a:off x="8445814" y="4895052"/>
            <a:ext cx="3339786" cy="1200329"/>
          </a:xfrm>
          <a:prstGeom prst="rect">
            <a:avLst/>
          </a:prstGeom>
          <a:solidFill>
            <a:schemeClr val="accent5"/>
          </a:solidFill>
          <a:ln w="28575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I.e., testing is one way to assess software quality.</a:t>
            </a:r>
          </a:p>
        </p:txBody>
      </p:sp>
    </p:spTree>
    <p:extLst>
      <p:ext uri="{BB962C8B-B14F-4D97-AF65-F5344CB8AC3E}">
        <p14:creationId xmlns:p14="http://schemas.microsoft.com/office/powerpoint/2010/main" val="3804375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Cost Model for Size of a House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135521" y="1166117"/>
            <a:ext cx="8185151" cy="5362281"/>
          </a:xfrm>
        </p:spPr>
        <p:txBody>
          <a:bodyPr/>
          <a:lstStyle/>
          <a:p>
            <a:pPr marL="0" indent="0" algn="ctr">
              <a:buNone/>
            </a:pPr>
            <a:r>
              <a:rPr lang="en-US" altLang="en-US" dirty="0"/>
              <a:t>In this model, the size of a house is based on </a:t>
            </a:r>
            <a:r>
              <a:rPr lang="en-US" altLang="en-US" i="1" dirty="0">
                <a:solidFill>
                  <a:srgbClr val="0000CC"/>
                </a:solidFill>
              </a:rPr>
              <a:t>how much it will cost to construct it</a:t>
            </a:r>
          </a:p>
          <a:p>
            <a:pPr marL="876278" lvl="1" indent="-419090">
              <a:spcBef>
                <a:spcPts val="1800"/>
              </a:spcBef>
              <a:buFont typeface="Wingdings" pitchFamily="2" charset="2"/>
              <a:buChar char="Ø"/>
            </a:pPr>
            <a:r>
              <a:rPr lang="en-US" altLang="en-US" dirty="0"/>
              <a:t>The size of a house is measured by the </a:t>
            </a:r>
            <a:r>
              <a:rPr lang="en-US" altLang="en-US" b="1" i="1" dirty="0">
                <a:solidFill>
                  <a:srgbClr val="0000CC"/>
                </a:solidFill>
              </a:rPr>
              <a:t>square feet of living space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5519" y="3466217"/>
            <a:ext cx="4055099" cy="2601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20199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2066" name="Rectangle 2"/>
          <p:cNvSpPr>
            <a:spLocks noGrp="1" noChangeArrowheads="1"/>
          </p:cNvSpPr>
          <p:nvPr>
            <p:ph type="title"/>
          </p:nvPr>
        </p:nvSpPr>
        <p:spPr>
          <a:xfrm>
            <a:off x="2061458" y="124445"/>
            <a:ext cx="8351066" cy="1147058"/>
          </a:xfrm>
        </p:spPr>
        <p:txBody>
          <a:bodyPr/>
          <a:lstStyle/>
          <a:p>
            <a:r>
              <a:rPr lang="en-US" altLang="en-US" dirty="0"/>
              <a:t>Storage Space Model for </a:t>
            </a:r>
            <a:br>
              <a:rPr lang="en-US" altLang="en-US" dirty="0"/>
            </a:br>
            <a:r>
              <a:rPr lang="en-US" altLang="en-US" dirty="0"/>
              <a:t>Size of Software Used on a PC</a:t>
            </a:r>
          </a:p>
        </p:txBody>
      </p:sp>
      <p:sp>
        <p:nvSpPr>
          <p:cNvPr id="17520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612374" y="1443520"/>
            <a:ext cx="9241392" cy="2192820"/>
          </a:xfrm>
        </p:spPr>
        <p:txBody>
          <a:bodyPr/>
          <a:lstStyle/>
          <a:p>
            <a:pPr marL="0" indent="0" algn="ctr">
              <a:buNone/>
            </a:pPr>
            <a:r>
              <a:rPr lang="en-US" altLang="en-US" dirty="0"/>
              <a:t>In this model, the size of software is based on </a:t>
            </a:r>
            <a:r>
              <a:rPr lang="en-US" altLang="en-US" i="1" dirty="0">
                <a:solidFill>
                  <a:srgbClr val="0000CC"/>
                </a:solidFill>
              </a:rPr>
              <a:t>how much disk space it occupies</a:t>
            </a:r>
          </a:p>
          <a:p>
            <a:pPr marL="876278" lvl="1" indent="-419090">
              <a:spcBef>
                <a:spcPts val="1800"/>
              </a:spcBef>
              <a:buFont typeface="Wingdings" pitchFamily="2" charset="2"/>
              <a:buChar char="Ø"/>
            </a:pPr>
            <a:r>
              <a:rPr lang="en-US" altLang="en-US" dirty="0"/>
              <a:t>The size of software is measured by the </a:t>
            </a:r>
            <a:r>
              <a:rPr lang="en-US" altLang="en-US" b="1" i="1" dirty="0">
                <a:solidFill>
                  <a:srgbClr val="0000CC"/>
                </a:solidFill>
              </a:rPr>
              <a:t>number of bytes of memory</a:t>
            </a:r>
            <a:r>
              <a:rPr lang="en-US" altLang="en-US" dirty="0"/>
              <a:t> it requires when stored on a disk</a:t>
            </a:r>
          </a:p>
          <a:p>
            <a:pPr marL="457189" lvl="1" indent="0">
              <a:buNone/>
            </a:pPr>
            <a:endParaRPr lang="en-US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2526" y="3563343"/>
            <a:ext cx="3700380" cy="25397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342712" y="6018035"/>
            <a:ext cx="776176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https://encrypted-tbn2.gstatic.com/images?q=tbn:ANd9GcSGaF3LbJOReKic-6yZyOr9_cKS3Lr3gV0zzEX9rsMezUxHinFliw</a:t>
            </a:r>
          </a:p>
        </p:txBody>
      </p:sp>
    </p:spTree>
    <p:extLst>
      <p:ext uri="{BB962C8B-B14F-4D97-AF65-F5344CB8AC3E}">
        <p14:creationId xmlns:p14="http://schemas.microsoft.com/office/powerpoint/2010/main" val="2133039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20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20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2066" name="Rectangle 2"/>
          <p:cNvSpPr>
            <a:spLocks noGrp="1" noChangeArrowheads="1"/>
          </p:cNvSpPr>
          <p:nvPr>
            <p:ph type="title"/>
          </p:nvPr>
        </p:nvSpPr>
        <p:spPr>
          <a:xfrm>
            <a:off x="1525804" y="152400"/>
            <a:ext cx="9122357" cy="956783"/>
          </a:xfrm>
        </p:spPr>
        <p:txBody>
          <a:bodyPr/>
          <a:lstStyle/>
          <a:p>
            <a:r>
              <a:rPr lang="en-US" altLang="en-US" dirty="0"/>
              <a:t>Cost Model for </a:t>
            </a:r>
            <a:br>
              <a:rPr lang="en-US" altLang="en-US" dirty="0"/>
            </a:br>
            <a:r>
              <a:rPr lang="en-US" altLang="en-US" dirty="0"/>
              <a:t>Size of Software Used on a PC</a:t>
            </a:r>
          </a:p>
        </p:txBody>
      </p:sp>
      <p:sp>
        <p:nvSpPr>
          <p:cNvPr id="17520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5804" y="1293631"/>
            <a:ext cx="9122357" cy="1991830"/>
          </a:xfrm>
        </p:spPr>
        <p:txBody>
          <a:bodyPr/>
          <a:lstStyle/>
          <a:p>
            <a:pPr marL="0" indent="0" algn="ctr">
              <a:buNone/>
            </a:pPr>
            <a:r>
              <a:rPr lang="en-US" altLang="en-US" dirty="0"/>
              <a:t>In this model, the size of software is based on </a:t>
            </a:r>
            <a:r>
              <a:rPr lang="en-US" altLang="en-US" i="1" dirty="0">
                <a:solidFill>
                  <a:srgbClr val="0000CC"/>
                </a:solidFill>
              </a:rPr>
              <a:t>how much it will cost to construct it</a:t>
            </a:r>
          </a:p>
          <a:p>
            <a:pPr marL="876278" lvl="1" indent="-419090">
              <a:spcBef>
                <a:spcPts val="1800"/>
              </a:spcBef>
              <a:buFont typeface="Wingdings" pitchFamily="2" charset="2"/>
              <a:buChar char="Ø"/>
            </a:pPr>
            <a:r>
              <a:rPr lang="en-US" altLang="en-US" dirty="0"/>
              <a:t>The size of software is measured by the </a:t>
            </a:r>
            <a:r>
              <a:rPr lang="en-US" altLang="en-US" b="1" i="1" dirty="0">
                <a:solidFill>
                  <a:srgbClr val="0000CC"/>
                </a:solidFill>
              </a:rPr>
              <a:t>number of user stories </a:t>
            </a:r>
            <a:r>
              <a:rPr lang="en-US" altLang="en-US" dirty="0"/>
              <a:t>used to establish the requirements.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6631" y="3172806"/>
            <a:ext cx="4086337" cy="28589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076897" y="6106194"/>
            <a:ext cx="83252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/>
              <a:t>https://www.google.com/url?sa=i&amp;rct=j&amp;q=&amp;esrc=s&amp;source=images&amp;cd=&amp;cad=rja&amp;uact=8&amp;ved=0ahUKEwikptj9kdfSAhWKz4MKHfSNAfEQjRwIBw&amp;url=https%3A%2F%2Fen.wikipedia.org%2Fwiki%2FUser_story&amp;bvm=bv.149397726,d.cGc&amp;psig=AFQjCNFdWIGXMDrGnfsbmrgiNdbLFEGADg&amp;ust=1489620239765305</a:t>
            </a:r>
          </a:p>
        </p:txBody>
      </p:sp>
    </p:spTree>
    <p:extLst>
      <p:ext uri="{BB962C8B-B14F-4D97-AF65-F5344CB8AC3E}">
        <p14:creationId xmlns:p14="http://schemas.microsoft.com/office/powerpoint/2010/main" val="3824041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20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20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Contents</a:t>
            </a:r>
          </a:p>
        </p:txBody>
      </p:sp>
      <p:sp>
        <p:nvSpPr>
          <p:cNvPr id="1187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437449" y="1473937"/>
            <a:ext cx="7550150" cy="4449785"/>
          </a:xfrm>
        </p:spPr>
        <p:txBody>
          <a:bodyPr/>
          <a:lstStyle/>
          <a:p>
            <a:pPr>
              <a:spcBef>
                <a:spcPts val="3000"/>
              </a:spcBef>
            </a:pPr>
            <a:r>
              <a:rPr lang="en-US" altLang="en-US" dirty="0"/>
              <a:t>Definitions</a:t>
            </a:r>
          </a:p>
          <a:p>
            <a:pPr>
              <a:spcBef>
                <a:spcPts val="3000"/>
              </a:spcBef>
            </a:pPr>
            <a:r>
              <a:rPr lang="en-US" altLang="en-US" sz="2800" dirty="0">
                <a:solidFill>
                  <a:srgbClr val="0000CC"/>
                </a:solidFill>
              </a:rPr>
              <a:t>Scales</a:t>
            </a:r>
          </a:p>
          <a:p>
            <a:pPr>
              <a:spcBef>
                <a:spcPts val="3000"/>
              </a:spcBef>
            </a:pPr>
            <a:r>
              <a:rPr lang="en-US" altLang="en-US" dirty="0"/>
              <a:t>Basic Analysis Approaches</a:t>
            </a:r>
          </a:p>
          <a:p>
            <a:pPr>
              <a:spcBef>
                <a:spcPts val="3000"/>
              </a:spcBef>
            </a:pPr>
            <a:r>
              <a:rPr lang="en-US" altLang="en-US" dirty="0"/>
              <a:t>Statistical Distributions</a:t>
            </a:r>
          </a:p>
          <a:p>
            <a:pPr>
              <a:spcBef>
                <a:spcPts val="3000"/>
              </a:spcBef>
            </a:pPr>
            <a:r>
              <a:rPr lang="en-US" altLang="en-US" dirty="0"/>
              <a:t>Other Statistical Concepts</a:t>
            </a:r>
          </a:p>
        </p:txBody>
      </p:sp>
    </p:spTree>
    <p:extLst>
      <p:ext uri="{BB962C8B-B14F-4D97-AF65-F5344CB8AC3E}">
        <p14:creationId xmlns:p14="http://schemas.microsoft.com/office/powerpoint/2010/main" val="3786260486"/>
      </p:ext>
    </p:extLst>
  </p:cSld>
  <p:clrMapOvr>
    <a:masterClrMapping/>
  </p:clrMapOvr>
  <p:transition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Brace 3"/>
          <p:cNvSpPr/>
          <p:nvPr/>
        </p:nvSpPr>
        <p:spPr bwMode="auto">
          <a:xfrm>
            <a:off x="5307187" y="2756763"/>
            <a:ext cx="510363" cy="3094407"/>
          </a:xfrm>
          <a:prstGeom prst="rightBrace">
            <a:avLst/>
          </a:prstGeom>
          <a:solidFill>
            <a:srgbClr val="FFFFFF"/>
          </a:solidFill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4635" y="4325790"/>
            <a:ext cx="1871662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4257" y="43804"/>
            <a:ext cx="10080042" cy="865121"/>
          </a:xfrm>
        </p:spPr>
        <p:txBody>
          <a:bodyPr/>
          <a:lstStyle/>
          <a:p>
            <a:r>
              <a:rPr lang="en-US" dirty="0"/>
              <a:t>Measures Allow Us to Categorize and Analyze the Attributes of Entities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03425" y="1187733"/>
            <a:ext cx="8185150" cy="1370525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But measures do not have to be numbers.</a:t>
            </a:r>
          </a:p>
          <a:p>
            <a:pPr marL="0" indent="0" algn="ctr">
              <a:buNone/>
            </a:pPr>
            <a:r>
              <a:rPr lang="en-US" dirty="0"/>
              <a:t>Example: Road Signs – shape and color are used to categorize road signs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0736" y="4378400"/>
            <a:ext cx="1819053" cy="18190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2" name="Picture 6" descr="Image result for road signs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1154" y="2756762"/>
            <a:ext cx="1871662" cy="1871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7831" y="2892834"/>
            <a:ext cx="1447800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4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5625" y="2892834"/>
            <a:ext cx="1314450" cy="194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725570" y="4107544"/>
            <a:ext cx="14566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C00000"/>
                </a:solidFill>
              </a:rPr>
              <a:t>Warning</a:t>
            </a:r>
          </a:p>
        </p:txBody>
      </p:sp>
      <p:sp>
        <p:nvSpPr>
          <p:cNvPr id="13" name="Right Brace 12"/>
          <p:cNvSpPr/>
          <p:nvPr/>
        </p:nvSpPr>
        <p:spPr bwMode="auto">
          <a:xfrm rot="5400000">
            <a:off x="9145047" y="3561910"/>
            <a:ext cx="510363" cy="3094407"/>
          </a:xfrm>
          <a:prstGeom prst="rightBrace">
            <a:avLst/>
          </a:prstGeom>
          <a:solidFill>
            <a:srgbClr val="FFFFFF"/>
          </a:solidFill>
          <a:ln w="38100" cap="flat" cmpd="sng" algn="ctr">
            <a:solidFill>
              <a:srgbClr val="0000CC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0000CC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490977" y="5366623"/>
            <a:ext cx="1807535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CC"/>
                </a:solidFill>
              </a:rPr>
              <a:t>Information</a:t>
            </a:r>
          </a:p>
        </p:txBody>
      </p:sp>
    </p:spTree>
    <p:extLst>
      <p:ext uri="{BB962C8B-B14F-4D97-AF65-F5344CB8AC3E}">
        <p14:creationId xmlns:p14="http://schemas.microsoft.com/office/powerpoint/2010/main" val="1333915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13" grpId="0" animBg="1"/>
      <p:bldP spid="14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8100" y="0"/>
            <a:ext cx="7678738" cy="886120"/>
          </a:xfrm>
        </p:spPr>
        <p:txBody>
          <a:bodyPr/>
          <a:lstStyle/>
          <a:p>
            <a:r>
              <a:rPr lang="en-US" dirty="0"/>
              <a:t>Definitions: Scales of Measure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08466" y="886120"/>
            <a:ext cx="8418005" cy="530480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 </a:t>
            </a:r>
            <a:r>
              <a:rPr lang="en-US" i="1" dirty="0">
                <a:solidFill>
                  <a:srgbClr val="0000CC"/>
                </a:solidFill>
              </a:rPr>
              <a:t>scale of measure</a:t>
            </a:r>
            <a:endParaRPr lang="en-US" dirty="0"/>
          </a:p>
          <a:p>
            <a:pPr marL="400050" lvl="1" indent="0">
              <a:buNone/>
            </a:pPr>
            <a:r>
              <a:rPr lang="en-US" dirty="0"/>
              <a:t>or</a:t>
            </a:r>
          </a:p>
          <a:p>
            <a:pPr marL="0" indent="0">
              <a:buNone/>
            </a:pPr>
            <a:r>
              <a:rPr lang="en-US" dirty="0"/>
              <a:t>A</a:t>
            </a:r>
            <a:r>
              <a:rPr lang="en-US" i="1" dirty="0">
                <a:solidFill>
                  <a:srgbClr val="0000CC"/>
                </a:solidFill>
              </a:rPr>
              <a:t> level of measurement</a:t>
            </a:r>
          </a:p>
          <a:p>
            <a:pPr marL="400050" lvl="1" indent="0">
              <a:buNone/>
            </a:pPr>
            <a:r>
              <a:rPr lang="en-US" dirty="0"/>
              <a:t>or simply</a:t>
            </a:r>
          </a:p>
          <a:p>
            <a:pPr marL="0" indent="0">
              <a:buNone/>
            </a:pPr>
            <a:r>
              <a:rPr lang="en-US" dirty="0"/>
              <a:t>A</a:t>
            </a:r>
            <a:r>
              <a:rPr lang="en-US" i="1" dirty="0">
                <a:solidFill>
                  <a:srgbClr val="0000CC"/>
                </a:solidFill>
              </a:rPr>
              <a:t> scale,</a:t>
            </a:r>
            <a:r>
              <a:rPr lang="en-US" dirty="0"/>
              <a:t> </a:t>
            </a:r>
            <a:r>
              <a:rPr lang="en-US" b="0" dirty="0"/>
              <a:t>is: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A </a:t>
            </a:r>
            <a:r>
              <a:rPr lang="en-US" b="1" i="1" dirty="0">
                <a:solidFill>
                  <a:srgbClr val="0000CC"/>
                </a:solidFill>
              </a:rPr>
              <a:t>collection of symbols or numbers</a:t>
            </a:r>
            <a:r>
              <a:rPr lang="en-US" dirty="0"/>
              <a:t> used to </a:t>
            </a:r>
            <a:r>
              <a:rPr lang="en-US" b="1" dirty="0">
                <a:solidFill>
                  <a:srgbClr val="C00000"/>
                </a:solidFill>
              </a:rPr>
              <a:t>classify</a:t>
            </a:r>
            <a:r>
              <a:rPr lang="en-US" dirty="0"/>
              <a:t> attributes of entities or variables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A </a:t>
            </a:r>
            <a:r>
              <a:rPr lang="en-US" b="1" i="1" dirty="0">
                <a:solidFill>
                  <a:srgbClr val="0000CC"/>
                </a:solidFill>
              </a:rPr>
              <a:t>classification system</a:t>
            </a:r>
            <a:r>
              <a:rPr lang="en-US" dirty="0"/>
              <a:t> for </a:t>
            </a:r>
            <a:r>
              <a:rPr lang="en-US" b="1" dirty="0">
                <a:solidFill>
                  <a:srgbClr val="C00000"/>
                </a:solidFill>
              </a:rPr>
              <a:t>describing</a:t>
            </a:r>
            <a:r>
              <a:rPr lang="en-US" dirty="0"/>
              <a:t> the nature of information</a:t>
            </a:r>
          </a:p>
          <a:p>
            <a:pPr>
              <a:spcBef>
                <a:spcPts val="2400"/>
              </a:spcBef>
              <a:buFont typeface="Wingdings" panose="05000000000000000000" pitchFamily="2" charset="2"/>
              <a:buChar char="Ø"/>
            </a:pPr>
            <a:r>
              <a:rPr lang="en-US" dirty="0"/>
              <a:t>There are various scales in use and the properties of those scales are important</a:t>
            </a:r>
          </a:p>
          <a:p>
            <a:pPr lvl="1">
              <a:spcBef>
                <a:spcPts val="600"/>
              </a:spcBef>
              <a:buFont typeface="Arial" panose="020B0604020202020204" pitchFamily="34" charset="0"/>
              <a:buChar char="–"/>
            </a:pPr>
            <a:r>
              <a:rPr lang="en-US" dirty="0"/>
              <a:t>The properties help determine which forms of analysis are appropriate</a:t>
            </a:r>
          </a:p>
        </p:txBody>
      </p:sp>
    </p:spTree>
    <p:extLst>
      <p:ext uri="{BB962C8B-B14F-4D97-AF65-F5344CB8AC3E}">
        <p14:creationId xmlns:p14="http://schemas.microsoft.com/office/powerpoint/2010/main" val="4231997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of Scales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96719" y="865312"/>
            <a:ext cx="9255190" cy="5065588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The classification system most widely adopted in data analysis and statistics was originated by Stanley Smith Stevens</a:t>
            </a:r>
            <a:r>
              <a:rPr lang="en-US" baseline="30000" dirty="0"/>
              <a:t>1</a:t>
            </a:r>
            <a:r>
              <a:rPr lang="en-US" dirty="0"/>
              <a:t> for use in psychological research.</a:t>
            </a:r>
          </a:p>
          <a:p>
            <a:pPr>
              <a:spcBef>
                <a:spcPts val="3000"/>
              </a:spcBef>
              <a:buFont typeface="Wingdings" panose="05000000000000000000" pitchFamily="2" charset="2"/>
              <a:buChar char="Ø"/>
            </a:pPr>
            <a:r>
              <a:rPr lang="en-US" dirty="0"/>
              <a:t>This classification includes four levels of scales: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Nominal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Ordinal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Interval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Ratio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30244" y="6093676"/>
            <a:ext cx="107563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baseline="30000" dirty="0"/>
              <a:t>1</a:t>
            </a:r>
            <a:r>
              <a:rPr lang="en-US" sz="1400" i="1" dirty="0"/>
              <a:t>Stevens, S. S. (7 June 1946). "On the Theory of Scales of Measurement". Science. 103 (2684): 677–680.</a:t>
            </a:r>
            <a:endParaRPr lang="en-US" sz="1400" dirty="0"/>
          </a:p>
        </p:txBody>
      </p:sp>
      <p:sp>
        <p:nvSpPr>
          <p:cNvPr id="5" name="Rounded Rectangle 4"/>
          <p:cNvSpPr/>
          <p:nvPr/>
        </p:nvSpPr>
        <p:spPr bwMode="auto">
          <a:xfrm>
            <a:off x="4615416" y="3303565"/>
            <a:ext cx="5972927" cy="2460134"/>
          </a:xfrm>
          <a:prstGeom prst="roundRect">
            <a:avLst/>
          </a:prstGeom>
          <a:solidFill>
            <a:schemeClr val="accent2"/>
          </a:solidFill>
          <a:ln w="38100" cap="flat" cmpd="sng" algn="ctr">
            <a:solidFill>
              <a:srgbClr val="0000C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>
                <a:latin typeface="Arial Black" panose="020B0A04020102090204" pitchFamily="34" charset="0"/>
              </a:rPr>
              <a:t>Researchers have debated Stevens’ classification and proposed other classification systems, but no other scale classification has achieved such widespread use.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C06BA66-CF3D-4312-AB31-A330C58DBEE5}"/>
              </a:ext>
            </a:extLst>
          </p:cNvPr>
          <p:cNvGrpSpPr/>
          <p:nvPr/>
        </p:nvGrpSpPr>
        <p:grpSpPr>
          <a:xfrm>
            <a:off x="376631" y="3649847"/>
            <a:ext cx="1442224" cy="1567430"/>
            <a:chOff x="367192" y="4085042"/>
            <a:chExt cx="1442224" cy="156743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4882FF5-4B3F-49FB-B44C-4FEAA79137E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2311" y="4085042"/>
              <a:ext cx="1351986" cy="1351986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9087F84-36F3-4A15-8901-0AEBE8CCB379}"/>
                </a:ext>
              </a:extLst>
            </p:cNvPr>
            <p:cNvSpPr txBox="1"/>
            <p:nvPr/>
          </p:nvSpPr>
          <p:spPr>
            <a:xfrm>
              <a:off x="367192" y="5437028"/>
              <a:ext cx="144222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Arial Narrow" panose="020B0606020202030204" pitchFamily="34" charset="0"/>
                </a:rPr>
                <a:t>www.storemypic.com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C88CA3B-C966-438F-9A0D-E6583B79F491}"/>
              </a:ext>
            </a:extLst>
          </p:cNvPr>
          <p:cNvGrpSpPr/>
          <p:nvPr/>
        </p:nvGrpSpPr>
        <p:grpSpPr>
          <a:xfrm>
            <a:off x="357754" y="1341449"/>
            <a:ext cx="1442224" cy="2243889"/>
            <a:chOff x="357754" y="995167"/>
            <a:chExt cx="1442224" cy="2243889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8874AF2-FD4C-4AAB-9772-5A0BA9FE30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6631" y="995167"/>
              <a:ext cx="1423347" cy="2018565"/>
            </a:xfrm>
            <a:prstGeom prst="rect">
              <a:avLst/>
            </a:prstGeom>
            <a:ln>
              <a:solidFill>
                <a:srgbClr val="002060"/>
              </a:solidFill>
            </a:ln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86ED592-F436-4371-9EA7-0929C90D358B}"/>
                </a:ext>
              </a:extLst>
            </p:cNvPr>
            <p:cNvSpPr txBox="1"/>
            <p:nvPr/>
          </p:nvSpPr>
          <p:spPr>
            <a:xfrm>
              <a:off x="357754" y="3023612"/>
              <a:ext cx="144222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Arial Narrow" panose="020B0606020202030204" pitchFamily="34" charset="0"/>
                </a:rPr>
                <a:t>www.fixquote.com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43156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987591" y="235692"/>
            <a:ext cx="8251500" cy="858079"/>
          </a:xfrm>
        </p:spPr>
        <p:txBody>
          <a:bodyPr/>
          <a:lstStyle/>
          <a:p>
            <a:r>
              <a:rPr lang="en-US" dirty="0"/>
              <a:t>Stevens’ Types of Scales</a:t>
            </a:r>
          </a:p>
        </p:txBody>
      </p:sp>
      <p:cxnSp>
        <p:nvCxnSpPr>
          <p:cNvPr id="10" name="Straight Connector 9"/>
          <p:cNvCxnSpPr/>
          <p:nvPr/>
        </p:nvCxnSpPr>
        <p:spPr bwMode="auto">
          <a:xfrm flipV="1">
            <a:off x="2882901" y="5537201"/>
            <a:ext cx="7048500" cy="38100"/>
          </a:xfrm>
          <a:prstGeom prst="line">
            <a:avLst/>
          </a:prstGeom>
          <a:solidFill>
            <a:srgbClr val="FFFFFF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Straight Connector 10"/>
          <p:cNvCxnSpPr/>
          <p:nvPr/>
        </p:nvCxnSpPr>
        <p:spPr bwMode="auto">
          <a:xfrm flipV="1">
            <a:off x="2882900" y="1600200"/>
            <a:ext cx="0" cy="3962400"/>
          </a:xfrm>
          <a:prstGeom prst="line">
            <a:avLst/>
          </a:prstGeom>
          <a:solidFill>
            <a:srgbClr val="FFFFFF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4" name="TextBox 13"/>
          <p:cNvSpPr txBox="1"/>
          <p:nvPr/>
        </p:nvSpPr>
        <p:spPr>
          <a:xfrm>
            <a:off x="4508501" y="5933136"/>
            <a:ext cx="3797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Scale</a:t>
            </a:r>
          </a:p>
        </p:txBody>
      </p:sp>
      <p:sp>
        <p:nvSpPr>
          <p:cNvPr id="15" name="TextBox 14"/>
          <p:cNvSpPr txBox="1"/>
          <p:nvPr/>
        </p:nvSpPr>
        <p:spPr>
          <a:xfrm rot="16200000">
            <a:off x="584202" y="3165906"/>
            <a:ext cx="37973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Analytically Useful Characteristics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302001" y="5636976"/>
            <a:ext cx="14097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Nominal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521701" y="5613400"/>
            <a:ext cx="14097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Ratio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756401" y="5613400"/>
            <a:ext cx="14097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Interval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984751" y="5629245"/>
            <a:ext cx="14097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Ordinal</a:t>
            </a:r>
          </a:p>
        </p:txBody>
      </p:sp>
      <p:sp>
        <p:nvSpPr>
          <p:cNvPr id="20" name="Rectangle 19"/>
          <p:cNvSpPr/>
          <p:nvPr/>
        </p:nvSpPr>
        <p:spPr bwMode="auto">
          <a:xfrm>
            <a:off x="3654959" y="4405023"/>
            <a:ext cx="628153" cy="1146424"/>
          </a:xfrm>
          <a:prstGeom prst="rect">
            <a:avLst/>
          </a:prstGeom>
          <a:solidFill>
            <a:srgbClr val="FF99FF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Rectangle 20"/>
          <p:cNvSpPr/>
          <p:nvPr/>
        </p:nvSpPr>
        <p:spPr bwMode="auto">
          <a:xfrm>
            <a:off x="5230640" y="3592035"/>
            <a:ext cx="628153" cy="1952215"/>
          </a:xfrm>
          <a:prstGeom prst="rect">
            <a:avLst/>
          </a:prstGeom>
          <a:solidFill>
            <a:srgbClr val="CC6600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Rectangle 21"/>
          <p:cNvSpPr/>
          <p:nvPr/>
        </p:nvSpPr>
        <p:spPr bwMode="auto">
          <a:xfrm>
            <a:off x="7115374" y="2615983"/>
            <a:ext cx="628153" cy="2908467"/>
          </a:xfrm>
          <a:prstGeom prst="rect">
            <a:avLst/>
          </a:prstGeom>
          <a:solidFill>
            <a:srgbClr val="00B050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Rectangle 22"/>
          <p:cNvSpPr/>
          <p:nvPr/>
        </p:nvSpPr>
        <p:spPr bwMode="auto">
          <a:xfrm>
            <a:off x="8852834" y="1600201"/>
            <a:ext cx="628153" cy="3917512"/>
          </a:xfrm>
          <a:prstGeom prst="rect">
            <a:avLst/>
          </a:prstGeom>
          <a:solidFill>
            <a:srgbClr val="0000CC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663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  <p:bldP spid="19" grpId="0"/>
      <p:bldP spid="20" grpId="0" animBg="1"/>
      <p:bldP spid="21" grpId="0" animBg="1"/>
      <p:bldP spid="22" grpId="0" animBg="1"/>
      <p:bldP spid="23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6625" y="244539"/>
            <a:ext cx="9095305" cy="772663"/>
          </a:xfrm>
        </p:spPr>
        <p:txBody>
          <a:bodyPr/>
          <a:lstStyle/>
          <a:p>
            <a:r>
              <a:rPr lang="en-US" dirty="0"/>
              <a:t>Scales Help Us Understand What Kinds of Analysis are Meaningful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1981201" y="1630811"/>
            <a:ext cx="4040188" cy="639763"/>
          </a:xfrm>
        </p:spPr>
        <p:txBody>
          <a:bodyPr/>
          <a:lstStyle/>
          <a:p>
            <a:pPr algn="ctr"/>
            <a:r>
              <a:rPr lang="en-US" sz="2200" u="sng" dirty="0"/>
              <a:t>Color</a:t>
            </a:r>
          </a:p>
          <a:p>
            <a:pPr algn="ctr"/>
            <a:r>
              <a:rPr lang="en-US" sz="2200" dirty="0"/>
              <a:t>No Natural Order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>
          <a:xfrm>
            <a:off x="6169029" y="1450052"/>
            <a:ext cx="4041775" cy="822325"/>
          </a:xfrm>
        </p:spPr>
        <p:txBody>
          <a:bodyPr/>
          <a:lstStyle/>
          <a:p>
            <a:pPr algn="ctr"/>
            <a:r>
              <a:rPr lang="en-US" sz="2200" u="sng" dirty="0"/>
              <a:t>Height</a:t>
            </a:r>
          </a:p>
          <a:p>
            <a:pPr algn="ctr"/>
            <a:r>
              <a:rPr lang="en-US" sz="2200" dirty="0"/>
              <a:t>Natural Order</a:t>
            </a:r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4001" y="2357437"/>
            <a:ext cx="1689100" cy="111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2330" y="2357441"/>
            <a:ext cx="2143125" cy="2143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1120" y="4176273"/>
            <a:ext cx="2143125" cy="2143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8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2708" y="4500563"/>
            <a:ext cx="1818832" cy="1818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9" name="Picture 9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8517" y="2926683"/>
            <a:ext cx="4041775" cy="1988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58499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6" grpId="0" build="p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458478" y="256956"/>
            <a:ext cx="7298773" cy="858079"/>
          </a:xfrm>
        </p:spPr>
        <p:txBody>
          <a:bodyPr/>
          <a:lstStyle/>
          <a:p>
            <a:r>
              <a:rPr lang="en-US" dirty="0"/>
              <a:t>Nominal Scales</a:t>
            </a:r>
          </a:p>
        </p:txBody>
      </p:sp>
      <p:cxnSp>
        <p:nvCxnSpPr>
          <p:cNvPr id="10" name="Straight Connector 9"/>
          <p:cNvCxnSpPr/>
          <p:nvPr/>
        </p:nvCxnSpPr>
        <p:spPr bwMode="auto">
          <a:xfrm flipV="1">
            <a:off x="2882901" y="5537201"/>
            <a:ext cx="7048500" cy="38100"/>
          </a:xfrm>
          <a:prstGeom prst="line">
            <a:avLst/>
          </a:prstGeom>
          <a:solidFill>
            <a:srgbClr val="FFFFFF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Straight Connector 10"/>
          <p:cNvCxnSpPr/>
          <p:nvPr/>
        </p:nvCxnSpPr>
        <p:spPr bwMode="auto">
          <a:xfrm flipV="1">
            <a:off x="2882900" y="1600200"/>
            <a:ext cx="0" cy="3962400"/>
          </a:xfrm>
          <a:prstGeom prst="line">
            <a:avLst/>
          </a:prstGeom>
          <a:solidFill>
            <a:srgbClr val="FFFFFF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4" name="TextBox 13"/>
          <p:cNvSpPr txBox="1"/>
          <p:nvPr/>
        </p:nvSpPr>
        <p:spPr>
          <a:xfrm>
            <a:off x="4508501" y="5933136"/>
            <a:ext cx="3797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Scale</a:t>
            </a:r>
          </a:p>
        </p:txBody>
      </p:sp>
      <p:sp>
        <p:nvSpPr>
          <p:cNvPr id="15" name="TextBox 14"/>
          <p:cNvSpPr txBox="1"/>
          <p:nvPr/>
        </p:nvSpPr>
        <p:spPr>
          <a:xfrm rot="16200000">
            <a:off x="584202" y="3350572"/>
            <a:ext cx="3797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Characteristics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302001" y="5636976"/>
            <a:ext cx="14097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Nominal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521701" y="5613400"/>
            <a:ext cx="14097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Ratio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756401" y="5613400"/>
            <a:ext cx="14097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Interval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984751" y="5629245"/>
            <a:ext cx="14097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Ordinal</a:t>
            </a:r>
          </a:p>
        </p:txBody>
      </p:sp>
      <p:sp>
        <p:nvSpPr>
          <p:cNvPr id="20" name="Rectangle 19"/>
          <p:cNvSpPr/>
          <p:nvPr/>
        </p:nvSpPr>
        <p:spPr bwMode="auto">
          <a:xfrm>
            <a:off x="3654959" y="4405023"/>
            <a:ext cx="628153" cy="1146424"/>
          </a:xfrm>
          <a:prstGeom prst="rect">
            <a:avLst/>
          </a:prstGeom>
          <a:solidFill>
            <a:srgbClr val="FF99FF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Rectangle 20"/>
          <p:cNvSpPr/>
          <p:nvPr/>
        </p:nvSpPr>
        <p:spPr bwMode="auto">
          <a:xfrm>
            <a:off x="5230640" y="3581401"/>
            <a:ext cx="628153" cy="1952215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Rectangle 21"/>
          <p:cNvSpPr/>
          <p:nvPr/>
        </p:nvSpPr>
        <p:spPr bwMode="auto">
          <a:xfrm>
            <a:off x="7115374" y="2615983"/>
            <a:ext cx="628153" cy="2908467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Rectangle 22"/>
          <p:cNvSpPr/>
          <p:nvPr/>
        </p:nvSpPr>
        <p:spPr bwMode="auto">
          <a:xfrm>
            <a:off x="8852834" y="1600201"/>
            <a:ext cx="628153" cy="391751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0433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2964E97-151C-4DC8-A521-7E3DC163B60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764464" y="-861237"/>
            <a:ext cx="6698511" cy="771923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33749F5-28F7-4448-9B5F-2A35C78FAB63}"/>
              </a:ext>
            </a:extLst>
          </p:cNvPr>
          <p:cNvSpPr txBox="1"/>
          <p:nvPr/>
        </p:nvSpPr>
        <p:spPr>
          <a:xfrm>
            <a:off x="372140" y="5443870"/>
            <a:ext cx="46570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Downloadable at: www.swebok.org</a:t>
            </a:r>
          </a:p>
        </p:txBody>
      </p:sp>
    </p:spTree>
    <p:extLst>
      <p:ext uri="{BB962C8B-B14F-4D97-AF65-F5344CB8AC3E}">
        <p14:creationId xmlns:p14="http://schemas.microsoft.com/office/powerpoint/2010/main" val="282293505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1538" name="Rectangle 2"/>
          <p:cNvSpPr>
            <a:spLocks noGrp="1" noChangeArrowheads="1"/>
          </p:cNvSpPr>
          <p:nvPr>
            <p:ph type="title"/>
          </p:nvPr>
        </p:nvSpPr>
        <p:spPr>
          <a:xfrm>
            <a:off x="2053293" y="11282"/>
            <a:ext cx="8163895" cy="1000552"/>
          </a:xfrm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r>
              <a:rPr lang="en-US" altLang="en-US" sz="2600" i="1" dirty="0">
                <a:solidFill>
                  <a:srgbClr val="0000CC"/>
                </a:solidFill>
              </a:rPr>
              <a:t>Nominal</a:t>
            </a:r>
            <a:r>
              <a:rPr lang="en-US" altLang="en-US" sz="2600" dirty="0"/>
              <a:t>: </a:t>
            </a:r>
            <a:r>
              <a:rPr lang="en-US" altLang="en-US" sz="2600" dirty="0">
                <a:solidFill>
                  <a:schemeClr val="tx1"/>
                </a:solidFill>
              </a:rPr>
              <a:t>a scale that places entities in </a:t>
            </a:r>
            <a:r>
              <a:rPr lang="en-US" altLang="en-US" sz="2600" i="1" dirty="0">
                <a:solidFill>
                  <a:srgbClr val="C00000"/>
                </a:solidFill>
              </a:rPr>
              <a:t>categories</a:t>
            </a:r>
            <a:r>
              <a:rPr lang="en-US" altLang="en-US" sz="2600" dirty="0"/>
              <a:t> </a:t>
            </a:r>
            <a:r>
              <a:rPr lang="en-US" altLang="en-US" sz="2600" dirty="0">
                <a:solidFill>
                  <a:schemeClr val="tx1"/>
                </a:solidFill>
              </a:rPr>
              <a:t>– but without any ordering</a:t>
            </a:r>
          </a:p>
        </p:txBody>
      </p:sp>
      <p:sp>
        <p:nvSpPr>
          <p:cNvPr id="16015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63192" y="1103328"/>
            <a:ext cx="8719008" cy="5416506"/>
          </a:xfrm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/>
          <a:p>
            <a:pPr marL="457200" lvl="1" indent="0">
              <a:spcBef>
                <a:spcPts val="2400"/>
              </a:spcBef>
              <a:buNone/>
            </a:pPr>
            <a:r>
              <a:rPr lang="en-US" altLang="en-US" sz="2400" dirty="0"/>
              <a:t>Example: Color </a:t>
            </a:r>
          </a:p>
          <a:p>
            <a:pPr marL="457200" lvl="1" indent="0">
              <a:spcBef>
                <a:spcPts val="600"/>
              </a:spcBef>
              <a:buNone/>
            </a:pPr>
            <a:r>
              <a:rPr lang="en-US" altLang="en-US" sz="2400" dirty="0"/>
              <a:t>– marbles are</a:t>
            </a:r>
          </a:p>
          <a:p>
            <a:pPr marL="1085850" lvl="2">
              <a:spcBef>
                <a:spcPts val="600"/>
              </a:spcBef>
            </a:pPr>
            <a:r>
              <a:rPr lang="en-US" altLang="en-US" sz="2400" dirty="0"/>
              <a:t>Blue, or</a:t>
            </a:r>
          </a:p>
          <a:p>
            <a:pPr marL="1085850" lvl="2">
              <a:spcBef>
                <a:spcPts val="600"/>
              </a:spcBef>
            </a:pPr>
            <a:r>
              <a:rPr lang="en-US" altLang="en-US" sz="2400" dirty="0"/>
              <a:t>Black, or</a:t>
            </a:r>
          </a:p>
          <a:p>
            <a:pPr marL="1085850" lvl="2">
              <a:spcBef>
                <a:spcPts val="600"/>
              </a:spcBef>
            </a:pPr>
            <a:r>
              <a:rPr lang="en-US" altLang="en-US" sz="2400" dirty="0"/>
              <a:t>Red, or</a:t>
            </a:r>
          </a:p>
          <a:p>
            <a:pPr marL="1085850" lvl="2">
              <a:spcBef>
                <a:spcPts val="600"/>
              </a:spcBef>
            </a:pPr>
            <a:r>
              <a:rPr lang="en-US" altLang="en-US" sz="2400" dirty="0"/>
              <a:t>Yellow</a:t>
            </a:r>
          </a:p>
          <a:p>
            <a:pPr marL="400050" lvl="1" indent="0">
              <a:spcBef>
                <a:spcPts val="1800"/>
              </a:spcBef>
              <a:buNone/>
            </a:pPr>
            <a:r>
              <a:rPr lang="en-US" altLang="en-US" sz="2400" dirty="0"/>
              <a:t>Software Example: Defect Origin </a:t>
            </a:r>
          </a:p>
          <a:p>
            <a:pPr marL="400050" lvl="1" indent="0">
              <a:spcBef>
                <a:spcPts val="600"/>
              </a:spcBef>
              <a:buNone/>
            </a:pPr>
            <a:r>
              <a:rPr lang="en-US" altLang="en-US" sz="2400" dirty="0"/>
              <a:t>- defects discovered while testing are</a:t>
            </a:r>
          </a:p>
          <a:p>
            <a:pPr lvl="2"/>
            <a:r>
              <a:rPr lang="en-US" altLang="en-US" sz="2400" dirty="0"/>
              <a:t>Requirements related, or</a:t>
            </a:r>
          </a:p>
          <a:p>
            <a:pPr lvl="2"/>
            <a:r>
              <a:rPr lang="en-US" altLang="en-US" sz="2400" dirty="0"/>
              <a:t>Design related, or </a:t>
            </a:r>
          </a:p>
          <a:p>
            <a:pPr lvl="2"/>
            <a:r>
              <a:rPr lang="en-US" altLang="en-US" sz="2400" dirty="0"/>
              <a:t>Development related, or</a:t>
            </a:r>
          </a:p>
          <a:p>
            <a:pPr lvl="2"/>
            <a:r>
              <a:rPr lang="en-US" altLang="en-US" sz="2400" dirty="0"/>
              <a:t>Testing related.</a:t>
            </a:r>
            <a:endParaRPr lang="en-US" altLang="en-US" dirty="0"/>
          </a:p>
        </p:txBody>
      </p:sp>
      <p:grpSp>
        <p:nvGrpSpPr>
          <p:cNvPr id="2" name="Group 1"/>
          <p:cNvGrpSpPr/>
          <p:nvPr/>
        </p:nvGrpSpPr>
        <p:grpSpPr>
          <a:xfrm>
            <a:off x="5306256" y="1054419"/>
            <a:ext cx="5039482" cy="2971747"/>
            <a:chOff x="3677091" y="2757412"/>
            <a:chExt cx="5039482" cy="2971747"/>
          </a:xfrm>
        </p:grpSpPr>
        <p:pic>
          <p:nvPicPr>
            <p:cNvPr id="4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77091" y="2921939"/>
              <a:ext cx="1951590" cy="1373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" name="Picture 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64036" y="4295045"/>
              <a:ext cx="1348650" cy="14341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Picture 6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93155" y="2786929"/>
              <a:ext cx="1545206" cy="16431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Picture 8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53719" y="2757412"/>
              <a:ext cx="1362854" cy="14492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47D177E7-065B-48A1-B63F-1830B536B5E1}"/>
              </a:ext>
            </a:extLst>
          </p:cNvPr>
          <p:cNvGrpSpPr/>
          <p:nvPr/>
        </p:nvGrpSpPr>
        <p:grpSpPr>
          <a:xfrm>
            <a:off x="8013174" y="4427370"/>
            <a:ext cx="3232189" cy="1919716"/>
            <a:chOff x="7450466" y="4386676"/>
            <a:chExt cx="3232189" cy="191971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CD63121-82BD-4055-B112-CEF3C357A51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450466" y="4386676"/>
              <a:ext cx="3232188" cy="1697806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60269C2-895A-479C-BD4B-B57842347A25}"/>
                </a:ext>
              </a:extLst>
            </p:cNvPr>
            <p:cNvSpPr txBox="1"/>
            <p:nvPr/>
          </p:nvSpPr>
          <p:spPr>
            <a:xfrm>
              <a:off x="7450466" y="6106337"/>
              <a:ext cx="3232189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>
                  <a:latin typeface="Arial Narrow" panose="020B0606020202030204" pitchFamily="34" charset="0"/>
                </a:rPr>
                <a:t>www.xbsoftware.com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6721687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15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15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15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15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15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15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15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15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15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153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153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153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8622515" y="1593067"/>
            <a:ext cx="1885884" cy="4518223"/>
            <a:chOff x="7098515" y="1593064"/>
            <a:chExt cx="1885884" cy="4518222"/>
          </a:xfrm>
        </p:grpSpPr>
        <p:pic>
          <p:nvPicPr>
            <p:cNvPr id="4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98515" y="1593064"/>
              <a:ext cx="1573760" cy="10030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" name="Picture 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65472" y="2838723"/>
              <a:ext cx="1087550" cy="10475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Picture 6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74586" y="4911011"/>
              <a:ext cx="1246053" cy="1200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Picture 8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85395" y="3717211"/>
              <a:ext cx="1099004" cy="10586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601538" name="Rectangle 2"/>
          <p:cNvSpPr>
            <a:spLocks noGrp="1" noChangeArrowheads="1"/>
          </p:cNvSpPr>
          <p:nvPr>
            <p:ph type="title"/>
          </p:nvPr>
        </p:nvSpPr>
        <p:spPr>
          <a:xfrm>
            <a:off x="2014965" y="138519"/>
            <a:ext cx="8181311" cy="814209"/>
          </a:xfrm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488" tIns="44451" rIns="90488" bIns="44451" numCol="1" anchor="ctr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Nominal Scales - Characteristics</a:t>
            </a:r>
            <a:endParaRPr lang="en-US" altLang="en-US" sz="2000" dirty="0"/>
          </a:p>
        </p:txBody>
      </p:sp>
      <p:sp>
        <p:nvSpPr>
          <p:cNvPr id="16015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80104" y="1390537"/>
            <a:ext cx="6525699" cy="4421540"/>
          </a:xfrm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488" tIns="44451" rIns="90488" bIns="44451" numCol="1" anchor="t" anchorCtr="0" compatLnSpc="1">
            <a:prstTxWarp prst="textNoShape">
              <a:avLst/>
            </a:prstTxWarp>
          </a:bodyPr>
          <a:lstStyle/>
          <a:p>
            <a:pPr marL="285744" indent="-285744"/>
            <a:r>
              <a:rPr lang="en-US" altLang="en-US" i="1" dirty="0"/>
              <a:t>We can categorize the entities</a:t>
            </a:r>
          </a:p>
          <a:p>
            <a:pPr marL="685783" lvl="1"/>
            <a:r>
              <a:rPr lang="en-US" altLang="en-US" i="1" dirty="0"/>
              <a:t>Often in terms of specific qualities such as color or shape</a:t>
            </a:r>
          </a:p>
          <a:p>
            <a:pPr marL="285744" indent="-285744">
              <a:spcBef>
                <a:spcPts val="1200"/>
              </a:spcBef>
            </a:pPr>
            <a:r>
              <a:rPr lang="en-US" altLang="en-US" i="1" dirty="0"/>
              <a:t>We can count the size or frequency of each category</a:t>
            </a:r>
          </a:p>
          <a:p>
            <a:pPr marL="285744" indent="-285744">
              <a:spcBef>
                <a:spcPts val="1200"/>
              </a:spcBef>
            </a:pPr>
            <a:r>
              <a:rPr lang="en-US" altLang="en-US" i="1" dirty="0"/>
              <a:t>We can determine the most frequent category (the mode)</a:t>
            </a:r>
          </a:p>
          <a:p>
            <a:pPr marL="285744" indent="-285744">
              <a:spcBef>
                <a:spcPts val="1800"/>
              </a:spcBef>
            </a:pPr>
            <a:r>
              <a:rPr lang="en-US" altLang="en-US" i="1" dirty="0"/>
              <a:t>But there is no natural order or ranking to the categories</a:t>
            </a:r>
          </a:p>
          <a:p>
            <a:pPr marL="285744" indent="-285744">
              <a:spcBef>
                <a:spcPts val="1800"/>
              </a:spcBef>
            </a:pPr>
            <a:r>
              <a:rPr lang="en-US" altLang="en-US" i="1" dirty="0"/>
              <a:t>And there’s no such thing as the median or average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27062398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15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15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15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15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15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15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Examples of Nominal Scales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78169" y="1379716"/>
            <a:ext cx="6069884" cy="4885818"/>
          </a:xfrm>
        </p:spPr>
        <p:txBody>
          <a:bodyPr/>
          <a:lstStyle/>
          <a:p>
            <a:r>
              <a:rPr lang="en-US" dirty="0"/>
              <a:t>Gender</a:t>
            </a:r>
          </a:p>
          <a:p>
            <a:pPr>
              <a:spcBef>
                <a:spcPts val="1200"/>
              </a:spcBef>
            </a:pPr>
            <a:r>
              <a:rPr lang="en-US" dirty="0"/>
              <a:t>Nationality</a:t>
            </a:r>
          </a:p>
          <a:p>
            <a:pPr>
              <a:spcBef>
                <a:spcPts val="1200"/>
              </a:spcBef>
            </a:pPr>
            <a:r>
              <a:rPr lang="en-US" dirty="0"/>
              <a:t>Ethnicity</a:t>
            </a:r>
          </a:p>
          <a:p>
            <a:pPr>
              <a:spcBef>
                <a:spcPts val="1200"/>
              </a:spcBef>
            </a:pPr>
            <a:r>
              <a:rPr lang="en-US" dirty="0"/>
              <a:t>Language</a:t>
            </a:r>
          </a:p>
          <a:p>
            <a:pPr>
              <a:spcBef>
                <a:spcPts val="1200"/>
              </a:spcBef>
            </a:pPr>
            <a:r>
              <a:rPr lang="en-US" dirty="0"/>
              <a:t>Genre</a:t>
            </a:r>
          </a:p>
          <a:p>
            <a:pPr>
              <a:spcBef>
                <a:spcPts val="1200"/>
              </a:spcBef>
            </a:pPr>
            <a:r>
              <a:rPr lang="en-US" dirty="0"/>
              <a:t>Style</a:t>
            </a:r>
          </a:p>
          <a:p>
            <a:pPr>
              <a:spcBef>
                <a:spcPts val="1200"/>
              </a:spcBef>
            </a:pPr>
            <a:r>
              <a:rPr lang="en-US" dirty="0"/>
              <a:t>Biological Species</a:t>
            </a:r>
          </a:p>
          <a:p>
            <a:pPr>
              <a:spcBef>
                <a:spcPts val="1200"/>
              </a:spcBef>
            </a:pPr>
            <a:r>
              <a:rPr lang="en-US" dirty="0"/>
              <a:t>Form or Shape</a:t>
            </a:r>
          </a:p>
          <a:p>
            <a:pPr>
              <a:spcBef>
                <a:spcPts val="1200"/>
              </a:spcBef>
            </a:pPr>
            <a:r>
              <a:rPr lang="en-US" dirty="0"/>
              <a:t>Parts of Speech (in grammar)</a:t>
            </a:r>
          </a:p>
        </p:txBody>
      </p:sp>
      <p:sp>
        <p:nvSpPr>
          <p:cNvPr id="5" name="Rounded Rectangle 3">
            <a:extLst>
              <a:ext uri="{FF2B5EF4-FFF2-40B4-BE49-F238E27FC236}">
                <a16:creationId xmlns:a16="http://schemas.microsoft.com/office/drawing/2014/main" id="{11732F85-6E56-44D4-BCAD-3821DAC358ED}"/>
              </a:ext>
            </a:extLst>
          </p:cNvPr>
          <p:cNvSpPr/>
          <p:nvPr/>
        </p:nvSpPr>
        <p:spPr bwMode="auto">
          <a:xfrm>
            <a:off x="5326145" y="1425674"/>
            <a:ext cx="6108568" cy="2946400"/>
          </a:xfrm>
          <a:prstGeom prst="roundRect">
            <a:avLst/>
          </a:prstGeom>
          <a:solidFill>
            <a:schemeClr val="accent2"/>
          </a:solidFill>
          <a:ln w="38100" cap="flat" cmpd="sng" algn="ctr">
            <a:solidFill>
              <a:srgbClr val="0000C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 dirty="0">
                <a:latin typeface="Arial Narrow" panose="020B0606020202030204" pitchFamily="34" charset="0"/>
              </a:rPr>
              <a:t>We can use numbers to classify attributes or variables in a nominal scale</a:t>
            </a:r>
          </a:p>
          <a:p>
            <a:pPr algn="ctr">
              <a:spcBef>
                <a:spcPts val="1200"/>
              </a:spcBef>
            </a:pPr>
            <a:r>
              <a:rPr lang="en-US" sz="2800" dirty="0">
                <a:latin typeface="Arial Narrow" panose="020B0606020202030204" pitchFamily="34" charset="0"/>
              </a:rPr>
              <a:t>But they do not have any numerical values or relationships other than equality or inequality</a:t>
            </a:r>
          </a:p>
        </p:txBody>
      </p:sp>
    </p:spTree>
    <p:extLst>
      <p:ext uri="{BB962C8B-B14F-4D97-AF65-F5344CB8AC3E}">
        <p14:creationId xmlns:p14="http://schemas.microsoft.com/office/powerpoint/2010/main" val="2446858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9E58D-55B3-440E-9C0E-3255AAC47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1309" y="91109"/>
            <a:ext cx="10042168" cy="871987"/>
          </a:xfrm>
        </p:spPr>
        <p:txBody>
          <a:bodyPr/>
          <a:lstStyle/>
          <a:p>
            <a:r>
              <a:rPr lang="en-US" dirty="0"/>
              <a:t>Example:</a:t>
            </a:r>
            <a:br>
              <a:rPr lang="en-US" dirty="0"/>
            </a:br>
            <a:r>
              <a:rPr lang="en-US" dirty="0"/>
              <a:t>Suppose We Have Three Animal Species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821DDA-38AA-48FC-8CF5-B0B834CAB2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2068" y="1315092"/>
            <a:ext cx="10913533" cy="5065160"/>
          </a:xfrm>
        </p:spPr>
        <p:txBody>
          <a:bodyPr/>
          <a:lstStyle/>
          <a:p>
            <a:pPr marL="457200" indent="-457200">
              <a:spcBef>
                <a:spcPts val="2400"/>
              </a:spcBef>
              <a:buFont typeface="+mj-lt"/>
              <a:buAutoNum type="arabicPeriod"/>
            </a:pPr>
            <a:r>
              <a:rPr lang="en-US" dirty="0"/>
              <a:t>Tigers</a:t>
            </a:r>
          </a:p>
          <a:p>
            <a:pPr marL="457200" indent="-457200">
              <a:spcBef>
                <a:spcPts val="12000"/>
              </a:spcBef>
              <a:buFont typeface="+mj-lt"/>
              <a:buAutoNum type="arabicPeriod"/>
            </a:pPr>
            <a:r>
              <a:rPr lang="en-US" dirty="0"/>
              <a:t>Elephants</a:t>
            </a:r>
          </a:p>
          <a:p>
            <a:pPr marL="457200" indent="-457200">
              <a:spcBef>
                <a:spcPts val="12000"/>
              </a:spcBef>
              <a:buFont typeface="+mj-lt"/>
              <a:buAutoNum type="arabicPeriod"/>
            </a:pPr>
            <a:r>
              <a:rPr lang="en-US" dirty="0"/>
              <a:t>Horses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29F2B62-8DD7-48D5-A418-4955152E67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1704" y="1402958"/>
            <a:ext cx="1806829" cy="128887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E5A2338-6450-4F71-918F-8B15F9D11E83}"/>
              </a:ext>
            </a:extLst>
          </p:cNvPr>
          <p:cNvSpPr txBox="1"/>
          <p:nvPr/>
        </p:nvSpPr>
        <p:spPr>
          <a:xfrm>
            <a:off x="3106565" y="2668862"/>
            <a:ext cx="24452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0" dirty="0">
                <a:latin typeface="Arial Narrow" panose="020B0606020202030204" pitchFamily="34" charset="0"/>
              </a:rPr>
              <a:t>Mynicetime23.wordpress.com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065FBA6-0862-409C-8C9E-1C9595E379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0169" y="3103308"/>
            <a:ext cx="1807221" cy="139163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7CE42F9-9D2F-4E3D-90E7-C06B9962AB77}"/>
              </a:ext>
            </a:extLst>
          </p:cNvPr>
          <p:cNvSpPr txBox="1"/>
          <p:nvPr/>
        </p:nvSpPr>
        <p:spPr>
          <a:xfrm>
            <a:off x="3304467" y="4524557"/>
            <a:ext cx="20565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0" dirty="0">
                <a:latin typeface="Arial Narrow" panose="020B0606020202030204" pitchFamily="34" charset="0"/>
              </a:rPr>
              <a:t>True-wildlife.blogspot.com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FA1BCA5-810F-48EB-8C99-EC063CC1AAB3}"/>
              </a:ext>
            </a:extLst>
          </p:cNvPr>
          <p:cNvSpPr txBox="1"/>
          <p:nvPr/>
        </p:nvSpPr>
        <p:spPr>
          <a:xfrm>
            <a:off x="3245261" y="6154018"/>
            <a:ext cx="20565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0" dirty="0">
                <a:latin typeface="Arial Narrow" panose="020B0606020202030204" pitchFamily="34" charset="0"/>
              </a:rPr>
              <a:t>kidssearch.com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1302543-0F33-4919-8052-67E738D00E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7442" y="5039474"/>
            <a:ext cx="1803652" cy="1171062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  <a:effectLst>
            <a:outerShdw dist="50800" dir="5400000" algn="ctr" rotWithShape="0">
              <a:schemeClr val="bg1"/>
            </a:outerShdw>
          </a:effectLst>
          <a:scene3d>
            <a:camera prst="orthographicFront">
              <a:rot lat="0" lon="10800000" rev="0"/>
            </a:camera>
            <a:lightRig rig="threePt" dir="t"/>
          </a:scene3d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0EABD149-43C7-4954-9D65-B57478E6F7DC}"/>
              </a:ext>
            </a:extLst>
          </p:cNvPr>
          <p:cNvSpPr/>
          <p:nvPr/>
        </p:nvSpPr>
        <p:spPr bwMode="auto">
          <a:xfrm>
            <a:off x="5686595" y="1402958"/>
            <a:ext cx="5952128" cy="1453866"/>
          </a:xfrm>
          <a:prstGeom prst="roundRect">
            <a:avLst/>
          </a:prstGeom>
          <a:solidFill>
            <a:schemeClr val="accent2"/>
          </a:solidFill>
          <a:ln w="38100" cap="flat" cmpd="sng" algn="ctr">
            <a:solidFill>
              <a:srgbClr val="00006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Just because we have numbered them in a particular order does not mean anything.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EE6566F-BC89-4453-9D80-6A4D4DB37047}"/>
              </a:ext>
            </a:extLst>
          </p:cNvPr>
          <p:cNvSpPr txBox="1"/>
          <p:nvPr/>
        </p:nvSpPr>
        <p:spPr>
          <a:xfrm>
            <a:off x="6357132" y="3247507"/>
            <a:ext cx="46387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Tigers are not more important because they are listed first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6FA6D14-AC86-4287-82A2-D5319E004071}"/>
              </a:ext>
            </a:extLst>
          </p:cNvPr>
          <p:cNvSpPr txBox="1"/>
          <p:nvPr/>
        </p:nvSpPr>
        <p:spPr>
          <a:xfrm>
            <a:off x="6157321" y="4861357"/>
            <a:ext cx="52050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>
                    <a:lumMod val="25000"/>
                  </a:schemeClr>
                </a:solidFill>
              </a:rPr>
              <a:t>Horses are not 3 times as valuable because we gave them the number three</a:t>
            </a:r>
          </a:p>
        </p:txBody>
      </p:sp>
    </p:spTree>
    <p:extLst>
      <p:ext uri="{BB962C8B-B14F-4D97-AF65-F5344CB8AC3E}">
        <p14:creationId xmlns:p14="http://schemas.microsoft.com/office/powerpoint/2010/main" val="1067836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882900" y="320752"/>
            <a:ext cx="6441791" cy="566271"/>
          </a:xfrm>
        </p:spPr>
        <p:txBody>
          <a:bodyPr/>
          <a:lstStyle/>
          <a:p>
            <a:r>
              <a:rPr lang="en-US" dirty="0"/>
              <a:t>Ordinal Scales</a:t>
            </a:r>
          </a:p>
        </p:txBody>
      </p:sp>
      <p:cxnSp>
        <p:nvCxnSpPr>
          <p:cNvPr id="10" name="Straight Connector 9"/>
          <p:cNvCxnSpPr/>
          <p:nvPr/>
        </p:nvCxnSpPr>
        <p:spPr bwMode="auto">
          <a:xfrm flipV="1">
            <a:off x="2882901" y="5537201"/>
            <a:ext cx="7048500" cy="38100"/>
          </a:xfrm>
          <a:prstGeom prst="line">
            <a:avLst/>
          </a:prstGeom>
          <a:solidFill>
            <a:srgbClr val="FFFFFF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Straight Connector 10"/>
          <p:cNvCxnSpPr/>
          <p:nvPr/>
        </p:nvCxnSpPr>
        <p:spPr bwMode="auto">
          <a:xfrm flipV="1">
            <a:off x="2882900" y="1600200"/>
            <a:ext cx="0" cy="3962400"/>
          </a:xfrm>
          <a:prstGeom prst="line">
            <a:avLst/>
          </a:prstGeom>
          <a:solidFill>
            <a:srgbClr val="FFFFFF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4" name="TextBox 13"/>
          <p:cNvSpPr txBox="1"/>
          <p:nvPr/>
        </p:nvSpPr>
        <p:spPr>
          <a:xfrm>
            <a:off x="4508501" y="5933136"/>
            <a:ext cx="3797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Scale</a:t>
            </a:r>
          </a:p>
        </p:txBody>
      </p:sp>
      <p:sp>
        <p:nvSpPr>
          <p:cNvPr id="15" name="TextBox 14"/>
          <p:cNvSpPr txBox="1"/>
          <p:nvPr/>
        </p:nvSpPr>
        <p:spPr>
          <a:xfrm rot="16200000">
            <a:off x="584202" y="3350572"/>
            <a:ext cx="3797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Characteristics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302001" y="5636976"/>
            <a:ext cx="14097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Nominal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521701" y="5613400"/>
            <a:ext cx="14097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Ratio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756401" y="5613400"/>
            <a:ext cx="14097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Interval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984751" y="5629245"/>
            <a:ext cx="14097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Ordinal</a:t>
            </a:r>
          </a:p>
        </p:txBody>
      </p:sp>
      <p:sp>
        <p:nvSpPr>
          <p:cNvPr id="20" name="Rectangle 19"/>
          <p:cNvSpPr/>
          <p:nvPr/>
        </p:nvSpPr>
        <p:spPr bwMode="auto">
          <a:xfrm>
            <a:off x="3654959" y="4405023"/>
            <a:ext cx="628153" cy="1146424"/>
          </a:xfrm>
          <a:prstGeom prst="rect">
            <a:avLst/>
          </a:prstGeom>
          <a:solidFill>
            <a:srgbClr val="FF99FF">
              <a:alpha val="50000"/>
            </a:srgbClr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Rectangle 20"/>
          <p:cNvSpPr/>
          <p:nvPr/>
        </p:nvSpPr>
        <p:spPr bwMode="auto">
          <a:xfrm>
            <a:off x="5230640" y="3592035"/>
            <a:ext cx="628153" cy="1952215"/>
          </a:xfrm>
          <a:prstGeom prst="rect">
            <a:avLst/>
          </a:prstGeom>
          <a:solidFill>
            <a:srgbClr val="CC6600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Rectangle 21"/>
          <p:cNvSpPr/>
          <p:nvPr/>
        </p:nvSpPr>
        <p:spPr bwMode="auto">
          <a:xfrm>
            <a:off x="7115374" y="2615983"/>
            <a:ext cx="628153" cy="2908467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Rectangle 22"/>
          <p:cNvSpPr/>
          <p:nvPr/>
        </p:nvSpPr>
        <p:spPr bwMode="auto">
          <a:xfrm>
            <a:off x="8852834" y="1600201"/>
            <a:ext cx="628153" cy="391751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96979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1538" name="Rectangle 2"/>
          <p:cNvSpPr>
            <a:spLocks noGrp="1" noChangeArrowheads="1"/>
          </p:cNvSpPr>
          <p:nvPr>
            <p:ph type="title"/>
          </p:nvPr>
        </p:nvSpPr>
        <p:spPr>
          <a:xfrm>
            <a:off x="1987589" y="228606"/>
            <a:ext cx="8213174" cy="698143"/>
          </a:xfrm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488" tIns="44451" rIns="90488" bIns="44451" numCol="1" anchor="ctr" anchorCtr="0" compatLnSpc="1">
            <a:prstTxWarp prst="textNoShape">
              <a:avLst/>
            </a:prstTxWarp>
          </a:bodyPr>
          <a:lstStyle/>
          <a:p>
            <a:r>
              <a:rPr lang="en-US" altLang="en-US" sz="2800" i="1" dirty="0">
                <a:solidFill>
                  <a:srgbClr val="0000CC"/>
                </a:solidFill>
              </a:rPr>
              <a:t>Ordinal</a:t>
            </a:r>
            <a:r>
              <a:rPr lang="en-US" altLang="en-US" sz="2800" dirty="0"/>
              <a:t>: </a:t>
            </a:r>
            <a:r>
              <a:rPr lang="en-US" altLang="en-US" sz="2800" dirty="0">
                <a:solidFill>
                  <a:schemeClr val="tx1"/>
                </a:solidFill>
              </a:rPr>
              <a:t>there is a</a:t>
            </a:r>
            <a:r>
              <a:rPr lang="en-US" altLang="en-US" sz="2800" dirty="0"/>
              <a:t> </a:t>
            </a:r>
            <a:r>
              <a:rPr lang="en-US" altLang="en-US" sz="2800" i="1" dirty="0">
                <a:solidFill>
                  <a:srgbClr val="C00000"/>
                </a:solidFill>
              </a:rPr>
              <a:t>ranking</a:t>
            </a:r>
            <a:r>
              <a:rPr lang="en-US" altLang="en-US" sz="2800" dirty="0"/>
              <a:t> </a:t>
            </a:r>
            <a:r>
              <a:rPr lang="en-US" altLang="en-US" sz="2800" dirty="0">
                <a:solidFill>
                  <a:schemeClr val="tx1"/>
                </a:solidFill>
              </a:rPr>
              <a:t>or</a:t>
            </a:r>
            <a:r>
              <a:rPr lang="en-US" altLang="en-US" sz="2800" dirty="0"/>
              <a:t> </a:t>
            </a:r>
            <a:r>
              <a:rPr lang="en-US" altLang="en-US" sz="2800" i="1" dirty="0">
                <a:solidFill>
                  <a:srgbClr val="C00000"/>
                </a:solidFill>
              </a:rPr>
              <a:t>ordering</a:t>
            </a:r>
          </a:p>
        </p:txBody>
      </p:sp>
      <p:sp>
        <p:nvSpPr>
          <p:cNvPr id="1601539" name="Rectangle 3"/>
          <p:cNvSpPr>
            <a:spLocks noGrp="1" noChangeArrowheads="1"/>
          </p:cNvSpPr>
          <p:nvPr>
            <p:ph sz="half" idx="1"/>
          </p:nvPr>
        </p:nvSpPr>
        <p:spPr>
          <a:xfrm>
            <a:off x="1469870" y="1293657"/>
            <a:ext cx="4016375" cy="2026503"/>
          </a:xfrm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488" tIns="44451" rIns="90488" bIns="44451" numCol="1" anchor="t" anchorCtr="0" compatLnSpc="1">
            <a:prstTxWarp prst="textNoShape">
              <a:avLst/>
            </a:prstTxWarp>
          </a:bodyPr>
          <a:lstStyle/>
          <a:p>
            <a:pPr marL="285744" indent="-228594">
              <a:spcBef>
                <a:spcPts val="1800"/>
              </a:spcBef>
            </a:pPr>
            <a:r>
              <a:rPr lang="en-US" altLang="en-US" sz="2000" dirty="0"/>
              <a:t>Example: military rank</a:t>
            </a:r>
          </a:p>
          <a:p>
            <a:pPr marL="1085824" lvl="2">
              <a:spcBef>
                <a:spcPts val="1800"/>
              </a:spcBef>
            </a:pPr>
            <a:r>
              <a:rPr lang="en-US" altLang="en-US" dirty="0"/>
              <a:t>General</a:t>
            </a:r>
          </a:p>
          <a:p>
            <a:pPr marL="1085824" lvl="2">
              <a:spcBef>
                <a:spcPts val="1800"/>
              </a:spcBef>
            </a:pPr>
            <a:r>
              <a:rPr lang="en-US" altLang="en-US" dirty="0"/>
              <a:t>Colonel</a:t>
            </a:r>
          </a:p>
          <a:p>
            <a:pPr marL="1085824" lvl="2">
              <a:spcBef>
                <a:spcPts val="1800"/>
              </a:spcBef>
            </a:pPr>
            <a:r>
              <a:rPr lang="en-US" altLang="en-US" dirty="0"/>
              <a:t>Lieutenant</a:t>
            </a:r>
          </a:p>
          <a:p>
            <a:pPr marL="1085824" lvl="2">
              <a:spcBef>
                <a:spcPts val="1800"/>
              </a:spcBef>
            </a:pPr>
            <a:r>
              <a:rPr lang="en-US" altLang="en-US" dirty="0"/>
              <a:t>Sergeant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6301012" y="1298147"/>
            <a:ext cx="4731305" cy="1905000"/>
          </a:xfrm>
        </p:spPr>
        <p:txBody>
          <a:bodyPr/>
          <a:lstStyle/>
          <a:p>
            <a:pPr marL="285744">
              <a:spcBef>
                <a:spcPts val="600"/>
              </a:spcBef>
            </a:pPr>
            <a:r>
              <a:rPr lang="en-US" altLang="en-US" sz="2000" dirty="0"/>
              <a:t>SW Example: defect severity</a:t>
            </a:r>
          </a:p>
          <a:p>
            <a:pPr lvl="2">
              <a:spcBef>
                <a:spcPts val="1800"/>
              </a:spcBef>
            </a:pPr>
            <a:r>
              <a:rPr lang="en-US" altLang="en-US" dirty="0"/>
              <a:t>minor</a:t>
            </a:r>
          </a:p>
          <a:p>
            <a:pPr lvl="2">
              <a:spcBef>
                <a:spcPts val="1800"/>
              </a:spcBef>
            </a:pPr>
            <a:r>
              <a:rPr lang="en-US" altLang="en-US" dirty="0"/>
              <a:t>significant</a:t>
            </a:r>
          </a:p>
          <a:p>
            <a:pPr lvl="2">
              <a:spcBef>
                <a:spcPts val="1800"/>
              </a:spcBef>
            </a:pPr>
            <a:r>
              <a:rPr lang="en-US" altLang="en-US" dirty="0"/>
              <a:t>major</a:t>
            </a:r>
          </a:p>
          <a:p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0763" y="4292600"/>
            <a:ext cx="6030807" cy="172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Content Placeholder 1"/>
          <p:cNvSpPr txBox="1">
            <a:spLocks/>
          </p:cNvSpPr>
          <p:nvPr/>
        </p:nvSpPr>
        <p:spPr bwMode="auto">
          <a:xfrm>
            <a:off x="2042319" y="4051300"/>
            <a:ext cx="7939088" cy="48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Char char="–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Char char="–"/>
              <a:defRPr sz="18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Char char="»"/>
              <a:defRPr sz="18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Char char="»"/>
              <a:defRPr sz="18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Char char="»"/>
              <a:defRPr sz="18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Char char="»"/>
              <a:defRPr sz="18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990033"/>
              </a:buClr>
              <a:buChar char="»"/>
              <a:defRPr sz="1800">
                <a:solidFill>
                  <a:schemeClr val="tx1"/>
                </a:solidFill>
                <a:latin typeface="+mn-lt"/>
              </a:defRPr>
            </a:lvl9pPr>
          </a:lstStyle>
          <a:p>
            <a:pPr marL="285744" algn="ctr">
              <a:spcBef>
                <a:spcPts val="600"/>
              </a:spcBef>
            </a:pPr>
            <a:r>
              <a:rPr lang="en-US" altLang="en-US" sz="2000" kern="0" dirty="0"/>
              <a:t>Example: size of dogs</a:t>
            </a:r>
          </a:p>
          <a:p>
            <a:pPr algn="ctr"/>
            <a:endParaRPr lang="en-US" kern="0" dirty="0"/>
          </a:p>
        </p:txBody>
      </p:sp>
      <p:sp>
        <p:nvSpPr>
          <p:cNvPr id="6" name="TextBox 5"/>
          <p:cNvSpPr txBox="1"/>
          <p:nvPr/>
        </p:nvSpPr>
        <p:spPr>
          <a:xfrm>
            <a:off x="2448719" y="6108704"/>
            <a:ext cx="76469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https://cdn.shopify.com/s/files/1/0118/8082/files/dog_sizes_antler.png?373</a:t>
            </a:r>
          </a:p>
        </p:txBody>
      </p:sp>
    </p:spTree>
    <p:extLst>
      <p:ext uri="{BB962C8B-B14F-4D97-AF65-F5344CB8AC3E}">
        <p14:creationId xmlns:p14="http://schemas.microsoft.com/office/powerpoint/2010/main" val="273559915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15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15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15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15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15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74047" y="225056"/>
            <a:ext cx="8670748" cy="656491"/>
          </a:xfrm>
        </p:spPr>
        <p:txBody>
          <a:bodyPr/>
          <a:lstStyle/>
          <a:p>
            <a:r>
              <a:rPr lang="en-US" dirty="0"/>
              <a:t>Ordinal Scales - Characteristics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96143" y="1460876"/>
            <a:ext cx="5410650" cy="3454024"/>
          </a:xfrm>
        </p:spPr>
        <p:txBody>
          <a:bodyPr/>
          <a:lstStyle/>
          <a:p>
            <a:r>
              <a:rPr lang="en-US" dirty="0"/>
              <a:t>You can place them in </a:t>
            </a:r>
            <a:r>
              <a:rPr lang="en-US" i="1" dirty="0">
                <a:solidFill>
                  <a:srgbClr val="0000CC"/>
                </a:solidFill>
              </a:rPr>
              <a:t>order</a:t>
            </a:r>
            <a:r>
              <a:rPr lang="en-US" dirty="0"/>
              <a:t> (sorting)</a:t>
            </a:r>
          </a:p>
          <a:p>
            <a:pPr>
              <a:spcBef>
                <a:spcPts val="1800"/>
              </a:spcBef>
            </a:pPr>
            <a:r>
              <a:rPr lang="en-US" dirty="0"/>
              <a:t>You can determine the </a:t>
            </a:r>
            <a:r>
              <a:rPr lang="en-US" i="1" dirty="0">
                <a:solidFill>
                  <a:srgbClr val="0000CC"/>
                </a:solidFill>
              </a:rPr>
              <a:t>median</a:t>
            </a:r>
            <a:r>
              <a:rPr lang="en-US" dirty="0"/>
              <a:t> (middle) item in a list</a:t>
            </a:r>
          </a:p>
          <a:p>
            <a:pPr>
              <a:spcBef>
                <a:spcPts val="2400"/>
              </a:spcBef>
              <a:buFont typeface="Wingdings" panose="05000000000000000000" pitchFamily="2" charset="2"/>
              <a:buChar char="Ø"/>
            </a:pPr>
            <a:r>
              <a:rPr lang="en-US" dirty="0"/>
              <a:t>But you </a:t>
            </a:r>
            <a:r>
              <a:rPr lang="en-US" dirty="0">
                <a:solidFill>
                  <a:srgbClr val="C00000"/>
                </a:solidFill>
              </a:rPr>
              <a:t>cannot compute an average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7026" y="1636846"/>
            <a:ext cx="3558711" cy="2808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AutoShape 4"/>
          <p:cNvSpPr>
            <a:spLocks noChangeArrowheads="1"/>
          </p:cNvSpPr>
          <p:nvPr/>
        </p:nvSpPr>
        <p:spPr bwMode="auto">
          <a:xfrm>
            <a:off x="2178050" y="5105238"/>
            <a:ext cx="9041329" cy="1277273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/>
            </a:solidFill>
            <a:round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342900" indent="-342900">
              <a:spcBef>
                <a:spcPts val="3000"/>
              </a:spcBef>
              <a:buClr>
                <a:srgbClr val="990033"/>
              </a:buClr>
              <a:buFont typeface="Wingdings" panose="05000000000000000000" pitchFamily="2" charset="2"/>
              <a:buChar char="Ø"/>
            </a:pPr>
            <a:r>
              <a:rPr lang="en-US" altLang="en-US" dirty="0">
                <a:latin typeface="+mn-lt"/>
              </a:rPr>
              <a:t>And there is </a:t>
            </a:r>
            <a:r>
              <a:rPr lang="en-US" altLang="en-US" dirty="0">
                <a:solidFill>
                  <a:srgbClr val="C00000"/>
                </a:solidFill>
                <a:latin typeface="+mn-lt"/>
              </a:rPr>
              <a:t>no mathematical relationship between categories </a:t>
            </a:r>
          </a:p>
          <a:p>
            <a:pPr marL="800100" lvl="1" indent="-342900">
              <a:spcBef>
                <a:spcPts val="600"/>
              </a:spcBef>
              <a:buClr>
                <a:srgbClr val="990033"/>
              </a:buClr>
              <a:buFont typeface="Wingdings" panose="05000000000000000000" pitchFamily="2" charset="2"/>
              <a:buChar char="Ø"/>
            </a:pPr>
            <a:r>
              <a:rPr lang="en-US" altLang="en-US" dirty="0">
                <a:latin typeface="+mn-lt"/>
              </a:rPr>
              <a:t>(sergeant is not “twice as” high as “private”) </a:t>
            </a:r>
          </a:p>
        </p:txBody>
      </p:sp>
    </p:spTree>
    <p:extLst>
      <p:ext uri="{BB962C8B-B14F-4D97-AF65-F5344CB8AC3E}">
        <p14:creationId xmlns:p14="http://schemas.microsoft.com/office/powerpoint/2010/main" val="1883295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Ordinal Scales – Other 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63872" y="1331020"/>
            <a:ext cx="8765905" cy="4764980"/>
          </a:xfrm>
        </p:spPr>
        <p:txBody>
          <a:bodyPr/>
          <a:lstStyle/>
          <a:p>
            <a:r>
              <a:rPr lang="en-US" dirty="0"/>
              <a:t>Rank in a contest or race</a:t>
            </a:r>
          </a:p>
          <a:p>
            <a:pPr>
              <a:spcBef>
                <a:spcPts val="1200"/>
              </a:spcBef>
            </a:pPr>
            <a:r>
              <a:rPr lang="en-US" dirty="0"/>
              <a:t>Degree of health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Critical       Serious      Fair      Good     Excellent</a:t>
            </a:r>
          </a:p>
          <a:p>
            <a:pPr>
              <a:spcBef>
                <a:spcPts val="1200"/>
              </a:spcBef>
            </a:pPr>
            <a:r>
              <a:rPr lang="en-US" dirty="0"/>
              <a:t>Comparative restaurant ratings</a:t>
            </a:r>
          </a:p>
          <a:p>
            <a:pPr lvl="1"/>
            <a:r>
              <a:rPr lang="en-US" dirty="0"/>
              <a:t>Excellent    Very Good     </a:t>
            </a:r>
            <a:r>
              <a:rPr lang="en-US" dirty="0" err="1"/>
              <a:t>Good</a:t>
            </a:r>
            <a:r>
              <a:rPr lang="en-US" dirty="0"/>
              <a:t>     Poor    Terrible</a:t>
            </a:r>
          </a:p>
        </p:txBody>
      </p:sp>
      <p:sp>
        <p:nvSpPr>
          <p:cNvPr id="4" name="Rounded Rectangle 3"/>
          <p:cNvSpPr/>
          <p:nvPr/>
        </p:nvSpPr>
        <p:spPr bwMode="auto">
          <a:xfrm>
            <a:off x="2146300" y="4125440"/>
            <a:ext cx="8051800" cy="2241993"/>
          </a:xfrm>
          <a:prstGeom prst="roundRect">
            <a:avLst/>
          </a:prstGeom>
          <a:solidFill>
            <a:schemeClr val="accent2"/>
          </a:solidFill>
          <a:ln w="38100" cap="flat" cmpd="sng" algn="ctr">
            <a:solidFill>
              <a:srgbClr val="0000C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3200" dirty="0">
                <a:latin typeface="Arial Narrow" panose="020B0606020202030204" pitchFamily="34" charset="0"/>
              </a:rPr>
              <a:t>The degree of distance between successive categories is not defined</a:t>
            </a:r>
          </a:p>
          <a:p>
            <a:pPr algn="ctr">
              <a:spcBef>
                <a:spcPts val="1200"/>
              </a:spcBef>
            </a:pPr>
            <a:r>
              <a:rPr lang="en-US" sz="3200" dirty="0">
                <a:latin typeface="Arial Narrow" panose="020B0606020202030204" pitchFamily="34" charset="0"/>
              </a:rPr>
              <a:t>You can determine the middle item (median) but not the “average” (mean)</a:t>
            </a:r>
          </a:p>
        </p:txBody>
      </p:sp>
    </p:spTree>
    <p:extLst>
      <p:ext uri="{BB962C8B-B14F-4D97-AF65-F5344CB8AC3E}">
        <p14:creationId xmlns:p14="http://schemas.microsoft.com/office/powerpoint/2010/main" val="497658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917033" y="267588"/>
            <a:ext cx="6385755" cy="515227"/>
          </a:xfrm>
        </p:spPr>
        <p:txBody>
          <a:bodyPr/>
          <a:lstStyle/>
          <a:p>
            <a:r>
              <a:rPr lang="en-US" dirty="0"/>
              <a:t>Interval Scales</a:t>
            </a:r>
          </a:p>
        </p:txBody>
      </p:sp>
      <p:cxnSp>
        <p:nvCxnSpPr>
          <p:cNvPr id="10" name="Straight Connector 9"/>
          <p:cNvCxnSpPr/>
          <p:nvPr/>
        </p:nvCxnSpPr>
        <p:spPr bwMode="auto">
          <a:xfrm flipV="1">
            <a:off x="2882901" y="5537201"/>
            <a:ext cx="7048500" cy="38100"/>
          </a:xfrm>
          <a:prstGeom prst="line">
            <a:avLst/>
          </a:prstGeom>
          <a:solidFill>
            <a:srgbClr val="FFFFFF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Straight Connector 10"/>
          <p:cNvCxnSpPr/>
          <p:nvPr/>
        </p:nvCxnSpPr>
        <p:spPr bwMode="auto">
          <a:xfrm flipV="1">
            <a:off x="2882900" y="1600200"/>
            <a:ext cx="0" cy="3962400"/>
          </a:xfrm>
          <a:prstGeom prst="line">
            <a:avLst/>
          </a:prstGeom>
          <a:solidFill>
            <a:srgbClr val="FFFFFF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4" name="TextBox 13"/>
          <p:cNvSpPr txBox="1"/>
          <p:nvPr/>
        </p:nvSpPr>
        <p:spPr>
          <a:xfrm>
            <a:off x="4508501" y="5933136"/>
            <a:ext cx="3797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Scale</a:t>
            </a:r>
          </a:p>
        </p:txBody>
      </p:sp>
      <p:sp>
        <p:nvSpPr>
          <p:cNvPr id="15" name="TextBox 14"/>
          <p:cNvSpPr txBox="1"/>
          <p:nvPr/>
        </p:nvSpPr>
        <p:spPr>
          <a:xfrm rot="16200000">
            <a:off x="584202" y="3350572"/>
            <a:ext cx="3797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Characteristics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302001" y="5636976"/>
            <a:ext cx="14097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Nominal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521701" y="5613400"/>
            <a:ext cx="14097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Ratio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756401" y="5613400"/>
            <a:ext cx="14097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Interval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984751" y="5629245"/>
            <a:ext cx="14097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Ordinal</a:t>
            </a:r>
          </a:p>
        </p:txBody>
      </p:sp>
      <p:sp>
        <p:nvSpPr>
          <p:cNvPr id="20" name="Rectangle 19"/>
          <p:cNvSpPr/>
          <p:nvPr/>
        </p:nvSpPr>
        <p:spPr bwMode="auto">
          <a:xfrm>
            <a:off x="3654959" y="4405023"/>
            <a:ext cx="628153" cy="1146424"/>
          </a:xfrm>
          <a:prstGeom prst="rect">
            <a:avLst/>
          </a:prstGeom>
          <a:solidFill>
            <a:srgbClr val="FF99FF">
              <a:alpha val="50000"/>
            </a:srgbClr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Rectangle 20"/>
          <p:cNvSpPr/>
          <p:nvPr/>
        </p:nvSpPr>
        <p:spPr bwMode="auto">
          <a:xfrm>
            <a:off x="5230640" y="3581401"/>
            <a:ext cx="628153" cy="1952215"/>
          </a:xfrm>
          <a:prstGeom prst="rect">
            <a:avLst/>
          </a:prstGeom>
          <a:solidFill>
            <a:srgbClr val="CC6600">
              <a:alpha val="50000"/>
            </a:srgbClr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Rectangle 21"/>
          <p:cNvSpPr/>
          <p:nvPr/>
        </p:nvSpPr>
        <p:spPr bwMode="auto">
          <a:xfrm>
            <a:off x="7115374" y="2615983"/>
            <a:ext cx="628153" cy="2908467"/>
          </a:xfrm>
          <a:prstGeom prst="rect">
            <a:avLst/>
          </a:prstGeom>
          <a:solidFill>
            <a:srgbClr val="00B050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Rectangle 22"/>
          <p:cNvSpPr/>
          <p:nvPr/>
        </p:nvSpPr>
        <p:spPr bwMode="auto">
          <a:xfrm>
            <a:off x="8852834" y="1600201"/>
            <a:ext cx="628153" cy="391751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7471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7730" name="Rectangle 2"/>
          <p:cNvSpPr>
            <a:spLocks noGrp="1" noChangeArrowheads="1"/>
          </p:cNvSpPr>
          <p:nvPr>
            <p:ph type="title"/>
          </p:nvPr>
        </p:nvSpPr>
        <p:spPr>
          <a:xfrm>
            <a:off x="1536626" y="86571"/>
            <a:ext cx="9127768" cy="1067962"/>
          </a:xfrm>
        </p:spPr>
        <p:txBody>
          <a:bodyPr/>
          <a:lstStyle/>
          <a:p>
            <a:r>
              <a:rPr lang="en-US" altLang="en-US" sz="2600" i="1" dirty="0">
                <a:solidFill>
                  <a:srgbClr val="0000CC"/>
                </a:solidFill>
              </a:rPr>
              <a:t>Interval</a:t>
            </a:r>
            <a:r>
              <a:rPr lang="en-US" altLang="en-US" sz="2600" dirty="0"/>
              <a:t>: </a:t>
            </a:r>
            <a:r>
              <a:rPr lang="en-US" altLang="en-US" sz="2600" dirty="0">
                <a:solidFill>
                  <a:schemeClr val="tx1"/>
                </a:solidFill>
              </a:rPr>
              <a:t>there is a </a:t>
            </a:r>
            <a:r>
              <a:rPr lang="en-US" altLang="en-US" sz="2600" i="1" dirty="0">
                <a:solidFill>
                  <a:srgbClr val="C00000"/>
                </a:solidFill>
              </a:rPr>
              <a:t>fixed distance</a:t>
            </a:r>
            <a:r>
              <a:rPr lang="en-US" altLang="en-US" sz="2600" dirty="0">
                <a:solidFill>
                  <a:schemeClr val="tx1"/>
                </a:solidFill>
              </a:rPr>
              <a:t> between consecutive members of a sequence</a:t>
            </a:r>
            <a:endParaRPr lang="en-US" altLang="en-US" dirty="0">
              <a:solidFill>
                <a:schemeClr val="tx1"/>
              </a:solidFill>
            </a:endParaRPr>
          </a:p>
        </p:txBody>
      </p:sp>
      <p:sp>
        <p:nvSpPr>
          <p:cNvPr id="17377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99313" y="1596079"/>
            <a:ext cx="8458200" cy="4277832"/>
          </a:xfrm>
        </p:spPr>
        <p:txBody>
          <a:bodyPr/>
          <a:lstStyle/>
          <a:p>
            <a:pPr lvl="1">
              <a:spcBef>
                <a:spcPts val="1800"/>
              </a:spcBef>
            </a:pPr>
            <a:r>
              <a:rPr lang="en-US" altLang="en-US" b="1" dirty="0"/>
              <a:t>Example: Dates</a:t>
            </a:r>
          </a:p>
          <a:p>
            <a:pPr lvl="2">
              <a:spcBef>
                <a:spcPts val="1200"/>
              </a:spcBef>
            </a:pPr>
            <a:r>
              <a:rPr lang="en-US" altLang="en-US" dirty="0"/>
              <a:t>1/1/2012, 1/2/2012, …</a:t>
            </a:r>
          </a:p>
          <a:p>
            <a:pPr lvl="2">
              <a:spcBef>
                <a:spcPts val="1200"/>
              </a:spcBef>
            </a:pPr>
            <a:endParaRPr lang="en-US" altLang="en-US" dirty="0"/>
          </a:p>
          <a:p>
            <a:pPr lvl="1">
              <a:spcBef>
                <a:spcPts val="3600"/>
              </a:spcBef>
            </a:pPr>
            <a:r>
              <a:rPr lang="en-US" altLang="en-US" b="1" dirty="0"/>
              <a:t>Example: Temperature in </a:t>
            </a:r>
            <a:r>
              <a:rPr lang="en-US" altLang="en-US" b="1" dirty="0" err="1"/>
              <a:t>Farenheit</a:t>
            </a:r>
            <a:endParaRPr lang="en-US" altLang="en-US" b="1" dirty="0"/>
          </a:p>
          <a:p>
            <a:pPr lvl="2">
              <a:spcBef>
                <a:spcPts val="1200"/>
              </a:spcBef>
            </a:pPr>
            <a:r>
              <a:rPr lang="en-US" altLang="en-US" dirty="0"/>
              <a:t>10 degrees, 30 degrees, etc.</a:t>
            </a:r>
          </a:p>
        </p:txBody>
      </p:sp>
      <p:sp>
        <p:nvSpPr>
          <p:cNvPr id="4" name="AutoShape 4"/>
          <p:cNvSpPr>
            <a:spLocks noChangeArrowheads="1"/>
          </p:cNvSpPr>
          <p:nvPr/>
        </p:nvSpPr>
        <p:spPr bwMode="auto">
          <a:xfrm>
            <a:off x="6288519" y="1409921"/>
            <a:ext cx="4104168" cy="1328023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38100">
            <a:solidFill>
              <a:srgbClr val="0000CC"/>
            </a:solidFill>
            <a:round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altLang="en-US" b="0" dirty="0">
                <a:latin typeface="Comic Sans MS" pitchFamily="66" charset="0"/>
              </a:rPr>
              <a:t>Given any two dates, we can count the distance between them in days</a:t>
            </a:r>
          </a:p>
        </p:txBody>
      </p:sp>
      <p:sp>
        <p:nvSpPr>
          <p:cNvPr id="5" name="AutoShape 4"/>
          <p:cNvSpPr>
            <a:spLocks noChangeArrowheads="1"/>
          </p:cNvSpPr>
          <p:nvPr/>
        </p:nvSpPr>
        <p:spPr bwMode="auto">
          <a:xfrm>
            <a:off x="2258947" y="4410732"/>
            <a:ext cx="7875183" cy="919401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38100">
            <a:solidFill>
              <a:srgbClr val="0000CC"/>
            </a:solidFill>
            <a:round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altLang="en-US" b="0" dirty="0">
                <a:latin typeface="Comic Sans MS" pitchFamily="66" charset="0"/>
              </a:rPr>
              <a:t>Given any two temperatures, we can count the distance between them in degrees</a:t>
            </a:r>
          </a:p>
        </p:txBody>
      </p:sp>
    </p:spTree>
    <p:extLst>
      <p:ext uri="{BB962C8B-B14F-4D97-AF65-F5344CB8AC3E}">
        <p14:creationId xmlns:p14="http://schemas.microsoft.com/office/powerpoint/2010/main" val="1118999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77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77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77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77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theme/theme1.xml><?xml version="1.0" encoding="utf-8"?>
<a:theme xmlns:a="http://schemas.openxmlformats.org/drawingml/2006/main" name="CSE8314 Templat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FFCC66"/>
      </a:accent1>
      <a:accent2>
        <a:srgbClr val="99FFCC"/>
      </a:accent2>
      <a:accent3>
        <a:srgbClr val="FFFFFF"/>
      </a:accent3>
      <a:accent4>
        <a:srgbClr val="000000"/>
      </a:accent4>
      <a:accent5>
        <a:srgbClr val="FFE2B8"/>
      </a:accent5>
      <a:accent6>
        <a:srgbClr val="8AE7B9"/>
      </a:accent6>
      <a:hlink>
        <a:srgbClr val="AFD7FF"/>
      </a:hlink>
      <a:folHlink>
        <a:srgbClr val="99CC00"/>
      </a:folHlink>
    </a:clrScheme>
    <a:fontScheme name="CSE8314 Template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FFFF"/>
        </a:solidFill>
        <a:ln w="317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FFFF"/>
        </a:solidFill>
        <a:ln w="317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</a:defRPr>
        </a:defPPr>
      </a:lstStyle>
    </a:lnDef>
  </a:objectDefaults>
  <a:extraClrSchemeLst>
    <a:extraClrScheme>
      <a:clrScheme name="CSE8314 Templat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SE8314 Templat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SE8314 Templat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SE8314 Templat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SE8314 Templat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SE8314 Templat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SE8314 Templat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SE8314 Templat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SE8314 Templat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SE8314 Templat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SE8314 Templat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SE8314 Templat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4080</TotalTime>
  <Words>8316</Words>
  <Application>Microsoft Office PowerPoint</Application>
  <PresentationFormat>Widescreen</PresentationFormat>
  <Paragraphs>1520</Paragraphs>
  <Slides>172</Slides>
  <Notes>55</Notes>
  <HiddenSlides>0</HiddenSlides>
  <MMClips>0</MMClips>
  <ScaleCrop>false</ScaleCrop>
  <HeadingPairs>
    <vt:vector size="8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172</vt:i4>
      </vt:variant>
    </vt:vector>
  </HeadingPairs>
  <TitlesOfParts>
    <vt:vector size="187" baseType="lpstr">
      <vt:lpstr>Verdana</vt:lpstr>
      <vt:lpstr>Arial Unicode MS</vt:lpstr>
      <vt:lpstr>Times New Roman</vt:lpstr>
      <vt:lpstr>Bazooka</vt:lpstr>
      <vt:lpstr>Wingdings</vt:lpstr>
      <vt:lpstr>Times</vt:lpstr>
      <vt:lpstr>Arial</vt:lpstr>
      <vt:lpstr>Arial Narrow</vt:lpstr>
      <vt:lpstr>Arial Black</vt:lpstr>
      <vt:lpstr>Abadi MT Condensed</vt:lpstr>
      <vt:lpstr>Cambria Math</vt:lpstr>
      <vt:lpstr>Comic Sans MS</vt:lpstr>
      <vt:lpstr>Modern</vt:lpstr>
      <vt:lpstr>CSE8314 Template</vt:lpstr>
      <vt:lpstr>Clip</vt:lpstr>
      <vt:lpstr>UT Dallas   Software Quality and Software Testing  Part 1 – The Big Picture (How Quality Relates to Testing) Part 2 – Fundamental Concepts of Measurement and Data Analysis Part 3 – Defect Containment Part 4 – Measuring Software Structure Part 5 – Measuring Software Complexity</vt:lpstr>
      <vt:lpstr>Dennis J. Frailey Retired Principal Fellow - Raytheon Company</vt:lpstr>
      <vt:lpstr>A Recommended Book on Measurement</vt:lpstr>
      <vt:lpstr>More Recommended References</vt:lpstr>
      <vt:lpstr>Part 1  The Big Picture – How Quality Relates to Testing and Other Aspects of Software Engineering  </vt:lpstr>
      <vt:lpstr>Test and Evaluation</vt:lpstr>
      <vt:lpstr>But What Are We Appraising? What is “Desired Behavior”?</vt:lpstr>
      <vt:lpstr>But What Are We Appraising? What is “Desired Behavior”?</vt:lpstr>
      <vt:lpstr>PowerPoint Presentation</vt:lpstr>
      <vt:lpstr>SWEBOK Facts</vt:lpstr>
      <vt:lpstr>The 15 SWEBOK Knowledge Areas</vt:lpstr>
      <vt:lpstr>Software Requirements</vt:lpstr>
      <vt:lpstr>Software Design</vt:lpstr>
      <vt:lpstr>Software Construction</vt:lpstr>
      <vt:lpstr>Software Testing</vt:lpstr>
      <vt:lpstr>Software Configuration Management</vt:lpstr>
      <vt:lpstr>Software Engineering Management</vt:lpstr>
      <vt:lpstr>Software Quality</vt:lpstr>
      <vt:lpstr>What Do We Mean by Quality?</vt:lpstr>
      <vt:lpstr>Concepts of Quality for Products</vt:lpstr>
      <vt:lpstr>“Quality is Conformance to Requirements”</vt:lpstr>
      <vt:lpstr>Issues with  “Conformance to Requirements” (1 of 4)</vt:lpstr>
      <vt:lpstr>Issues with “Conformance to Requirements” (2 of 4)</vt:lpstr>
      <vt:lpstr>Issues with “Conformance to Requirements” (3 of 4)</vt:lpstr>
      <vt:lpstr>Issues with “Conformance to Requirements” (4 of 4)</vt:lpstr>
      <vt:lpstr>“Quality is  Fitness for Intended Use”</vt:lpstr>
      <vt:lpstr>Issues with “Fitness for Intended Use” (1 of 3)</vt:lpstr>
      <vt:lpstr>Issues with “Fitness for Intended Use” (2 of 3)</vt:lpstr>
      <vt:lpstr>Issues with “Fitness for Intended Use” (3 of 3)</vt:lpstr>
      <vt:lpstr>“Quality is Value to Someone”</vt:lpstr>
      <vt:lpstr>Issues with “Value to Someone” (1 of 4)</vt:lpstr>
      <vt:lpstr>Issues with “Value to Someone” (2 of 4)</vt:lpstr>
      <vt:lpstr>Issues with “Value to Someone” (3 of 4)</vt:lpstr>
      <vt:lpstr>Issues with “Value to Someone” (4 of 4)</vt:lpstr>
      <vt:lpstr>Definitions of Software Quality</vt:lpstr>
      <vt:lpstr>Summary of Quality Definition Issues</vt:lpstr>
      <vt:lpstr>Quality Attributes are Seldom Directly Measurable</vt:lpstr>
      <vt:lpstr>Some Attributes Are Measurable</vt:lpstr>
      <vt:lpstr>Some Attributes are Not Measurable</vt:lpstr>
      <vt:lpstr>Surrogates</vt:lpstr>
      <vt:lpstr>Surrogates Are Not the Real Thing</vt:lpstr>
      <vt:lpstr>There Are Systematic Ways to Identify Surrogates</vt:lpstr>
      <vt:lpstr>Decomposition Approaches Boehm Software Quality Model</vt:lpstr>
      <vt:lpstr>A Closer Look at the Boehm Model</vt:lpstr>
      <vt:lpstr>Comments on Boehm’s Model</vt:lpstr>
      <vt:lpstr>Decomposition Approaches McCall Software Quality Model</vt:lpstr>
      <vt:lpstr>McCall Model – Quality Factors and (Measurable) Criteria</vt:lpstr>
      <vt:lpstr>Do I Really Need to Measure So Many Attributes?</vt:lpstr>
      <vt:lpstr>Measures of Software Quality  Based on  Defects or Faults or Failures</vt:lpstr>
      <vt:lpstr>Quality = Lack of Defects  (or Lack of Faults or Lack of Failures)1</vt:lpstr>
      <vt:lpstr>Defect Density1</vt:lpstr>
      <vt:lpstr>Defect Density Advantages</vt:lpstr>
      <vt:lpstr>Defect Density Drawbacks (1 of 3)</vt:lpstr>
      <vt:lpstr>Example from IBM1</vt:lpstr>
      <vt:lpstr>Defect Density Drawbacks (2 of 3)</vt:lpstr>
      <vt:lpstr>Defect Density Drawbacks (3 of 3)</vt:lpstr>
      <vt:lpstr>Despite These Drawbacks, Defect Density is Very Widely Used</vt:lpstr>
      <vt:lpstr>Usability Hard to Test For &amp; Hard to Measure</vt:lpstr>
      <vt:lpstr>Three Categories of Usability1</vt:lpstr>
      <vt:lpstr>Internal Attributes Generally Viewed as Related to Usability</vt:lpstr>
      <vt:lpstr>Testability</vt:lpstr>
      <vt:lpstr>Testing is unsuitable when ...</vt:lpstr>
      <vt:lpstr>Evaluation Techniques  (other than testing)</vt:lpstr>
      <vt:lpstr>Reasons why Requirements/Designs May be Hard to Test</vt:lpstr>
      <vt:lpstr>Suggestions (slide 1 of 3)</vt:lpstr>
      <vt:lpstr>Suggestions (slide 2 of 3)</vt:lpstr>
      <vt:lpstr>Suggestions (slide 3 of 3)</vt:lpstr>
      <vt:lpstr>Other Traceability Options</vt:lpstr>
      <vt:lpstr>Reasons Why Code May Be Difficult to Test</vt:lpstr>
      <vt:lpstr> Seeding and Tagging A way to assess Testing Progress  </vt:lpstr>
      <vt:lpstr>Seeding and Tagging</vt:lpstr>
      <vt:lpstr>Seeding and Tagging Details</vt:lpstr>
      <vt:lpstr>Example of Seeding and Tagging</vt:lpstr>
      <vt:lpstr>Part 2  Some Basic Principles of Measurement and Data Analysis  </vt:lpstr>
      <vt:lpstr>Contents</vt:lpstr>
      <vt:lpstr>Measurement is ...</vt:lpstr>
      <vt:lpstr>Preservation of Attributes Example</vt:lpstr>
      <vt:lpstr>But Intuitions Vary</vt:lpstr>
      <vt:lpstr>Functionality Model for Size of a House</vt:lpstr>
      <vt:lpstr>Cost Model for Size of a House</vt:lpstr>
      <vt:lpstr>Storage Space Model for  Size of Software Used on a PC</vt:lpstr>
      <vt:lpstr>Cost Model for  Size of Software Used on a PC</vt:lpstr>
      <vt:lpstr>Contents</vt:lpstr>
      <vt:lpstr>Measures Allow Us to Categorize and Analyze the Attributes of Entities</vt:lpstr>
      <vt:lpstr>Definitions: Scales of Measure</vt:lpstr>
      <vt:lpstr>Classification of Scales</vt:lpstr>
      <vt:lpstr>Stevens’ Types of Scales</vt:lpstr>
      <vt:lpstr>Scales Help Us Understand What Kinds of Analysis are Meaningful</vt:lpstr>
      <vt:lpstr>Nominal Scales</vt:lpstr>
      <vt:lpstr>Nominal: a scale that places entities in categories – but without any ordering</vt:lpstr>
      <vt:lpstr>Nominal Scales - Characteristics</vt:lpstr>
      <vt:lpstr>Other Examples of Nominal Scales</vt:lpstr>
      <vt:lpstr>Example: Suppose We Have Three Animal Species</vt:lpstr>
      <vt:lpstr>Ordinal Scales</vt:lpstr>
      <vt:lpstr>Ordinal: there is a ranking or ordering</vt:lpstr>
      <vt:lpstr>Ordinal Scales - Characteristics</vt:lpstr>
      <vt:lpstr>Ordinal Scales – Other Examples</vt:lpstr>
      <vt:lpstr>Interval Scales</vt:lpstr>
      <vt:lpstr>Interval: there is a fixed distance between consecutive members of a sequence</vt:lpstr>
      <vt:lpstr>Interval Scales - Characteristics</vt:lpstr>
      <vt:lpstr>With Interval Scales We  Cannot Multiply or Divide</vt:lpstr>
      <vt:lpstr>Interval Scale Example - Time</vt:lpstr>
      <vt:lpstr>Other Examples of Interval Scales</vt:lpstr>
      <vt:lpstr>Computing Ratios for Interval Scales</vt:lpstr>
      <vt:lpstr>Ratio Scales</vt:lpstr>
      <vt:lpstr>Ratio: There is a fixed distance between consecutive sequence members, AND multiplication is meaningful </vt:lpstr>
      <vt:lpstr>With a Ratio Scale We Can Compute an Average or Mean</vt:lpstr>
      <vt:lpstr>One Other Scale is Often Used in Data Analysis</vt:lpstr>
      <vt:lpstr>Absolute Scales</vt:lpstr>
      <vt:lpstr>Test Yourself – What Scale is Clothing Size?</vt:lpstr>
      <vt:lpstr>Scales - Summary</vt:lpstr>
      <vt:lpstr>Misuse of Scales</vt:lpstr>
      <vt:lpstr>Example - Assigning a Scale to Test Failures</vt:lpstr>
      <vt:lpstr>But Suppose we Replace with a Numeric Scale</vt:lpstr>
      <vt:lpstr>Another Example – Customer Survey</vt:lpstr>
      <vt:lpstr>Assigning Numbers Can be Misleading</vt:lpstr>
      <vt:lpstr>Twice as ...</vt:lpstr>
      <vt:lpstr>A Very Common Example: Student Grade Point Average</vt:lpstr>
      <vt:lpstr>Contents</vt:lpstr>
      <vt:lpstr>What Do We Have, After Data Collection?</vt:lpstr>
      <vt:lpstr>What Do We Want to Know?</vt:lpstr>
      <vt:lpstr>The First Step is to Organize the Data for Analysis</vt:lpstr>
      <vt:lpstr>Examples of Derived Measures</vt:lpstr>
      <vt:lpstr>The Next Step is Analysis</vt:lpstr>
      <vt:lpstr>Another Option is to Graph the Data</vt:lpstr>
      <vt:lpstr>But Often There is Too Much Data or the Relationships Are Not So Easy to See</vt:lpstr>
      <vt:lpstr>Contents</vt:lpstr>
      <vt:lpstr>Statistical Techniques Help Us Deal with Many Situations</vt:lpstr>
      <vt:lpstr>Distributions</vt:lpstr>
      <vt:lpstr>The Distribution as a Bar Graph</vt:lpstr>
      <vt:lpstr>The Distribution as a Histogram</vt:lpstr>
      <vt:lpstr>Probability Distributions</vt:lpstr>
      <vt:lpstr>Requirements for a Valid Probability Distribution</vt:lpstr>
      <vt:lpstr>Calculating Probability of Other Situations</vt:lpstr>
      <vt:lpstr>Uniform Distribution</vt:lpstr>
      <vt:lpstr>Suppose There are Many Possible Values</vt:lpstr>
      <vt:lpstr>Graph of Probability Distribution –  Line Chart</vt:lpstr>
      <vt:lpstr>Graph of Probability Distribution –  Bar Chart</vt:lpstr>
      <vt:lpstr>What If There Are an Infinite Number (or a very large number) of Possible Values</vt:lpstr>
      <vt:lpstr>Discretization</vt:lpstr>
      <vt:lpstr>Bar Graph of Discretized Distribution Data for Programmer Age</vt:lpstr>
      <vt:lpstr>Same Graph Using a Line Chart</vt:lpstr>
      <vt:lpstr>Use of a Continuous Distribution Function</vt:lpstr>
      <vt:lpstr>Advantages and Drawbacks of Continuous Functions</vt:lpstr>
      <vt:lpstr>Normal Distribution (Bell Curve)</vt:lpstr>
      <vt:lpstr>Normal Distribution Variations</vt:lpstr>
      <vt:lpstr>Example Bell Curve Approximates Data</vt:lpstr>
      <vt:lpstr>Real Data With Approximately Normal Distribution</vt:lpstr>
      <vt:lpstr>Uses of Normal Distribution (1 of 2)</vt:lpstr>
      <vt:lpstr>Uses of Normal Distribution (2 of 2)</vt:lpstr>
      <vt:lpstr>Normal Distribution Variants</vt:lpstr>
      <vt:lpstr>Other Examples of Continuous Distributions</vt:lpstr>
      <vt:lpstr>Many Natural Phenomena Fit the Chi Square Distribution (C2 or 2)</vt:lpstr>
      <vt:lpstr>Contents</vt:lpstr>
      <vt:lpstr>Central Tendency Measures</vt:lpstr>
      <vt:lpstr>Mode, Median and Mean (Central Tendency Measures)</vt:lpstr>
      <vt:lpstr>Mode, Median and Mean for Various Distributions</vt:lpstr>
      <vt:lpstr>Example of Skewed Distribution</vt:lpstr>
      <vt:lpstr>Notes about Mode (1 of 2)</vt:lpstr>
      <vt:lpstr>Notes about Mode (2 of 2)</vt:lpstr>
      <vt:lpstr>Notes about  Mode, Median and Mean</vt:lpstr>
      <vt:lpstr>Measures of Dispersion</vt:lpstr>
      <vt:lpstr>The Range</vt:lpstr>
      <vt:lpstr>The Variance (requires a ratio scale)</vt:lpstr>
      <vt:lpstr>The Standard Deviation () (square root of the variance)</vt:lpstr>
      <vt:lpstr>Standard Deviation &amp; Variance</vt:lpstr>
      <vt:lpstr>Calculations for a Discrete, Random Variable x</vt:lpstr>
      <vt:lpstr>Alternative Calculations for Variance</vt:lpstr>
      <vt:lpstr>Any Questions?</vt:lpstr>
      <vt:lpstr>PowerPoint Presentation</vt:lpstr>
      <vt:lpstr>References Part 1</vt:lpstr>
      <vt:lpstr>References Part 2</vt:lpstr>
    </vt:vector>
  </TitlesOfParts>
  <Company>SMU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M00 - Administrative Details and Overview of the Course</dc:title>
  <dc:subject>Software Project Planning and Management</dc:subject>
  <dc:creator>Dennis J. Frailey</dc:creator>
  <dc:description>Version 10.01</dc:description>
  <cp:lastModifiedBy>Admin</cp:lastModifiedBy>
  <cp:revision>379</cp:revision>
  <cp:lastPrinted>2014-08-24T17:25:13Z</cp:lastPrinted>
  <dcterms:created xsi:type="dcterms:W3CDTF">1998-08-13T03:07:25Z</dcterms:created>
  <dcterms:modified xsi:type="dcterms:W3CDTF">2019-06-09T21:46:11Z</dcterms:modified>
</cp:coreProperties>
</file>